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4"/>
  </p:sldMasterIdLst>
  <p:notesMasterIdLst>
    <p:notesMasterId r:id="rId72"/>
  </p:notesMasterIdLst>
  <p:handoutMasterIdLst>
    <p:handoutMasterId r:id="rId73"/>
  </p:handoutMasterIdLst>
  <p:sldIdLst>
    <p:sldId id="264" r:id="rId5"/>
    <p:sldId id="296" r:id="rId6"/>
    <p:sldId id="257" r:id="rId7"/>
    <p:sldId id="306" r:id="rId8"/>
    <p:sldId id="299" r:id="rId9"/>
    <p:sldId id="307" r:id="rId10"/>
    <p:sldId id="259" r:id="rId11"/>
    <p:sldId id="300" r:id="rId12"/>
    <p:sldId id="301" r:id="rId13"/>
    <p:sldId id="329" r:id="rId14"/>
    <p:sldId id="304" r:id="rId15"/>
    <p:sldId id="305" r:id="rId16"/>
    <p:sldId id="346" r:id="rId17"/>
    <p:sldId id="375" r:id="rId18"/>
    <p:sldId id="376" r:id="rId19"/>
    <p:sldId id="348" r:id="rId20"/>
    <p:sldId id="302" r:id="rId21"/>
    <p:sldId id="332" r:id="rId22"/>
    <p:sldId id="308" r:id="rId23"/>
    <p:sldId id="333" r:id="rId24"/>
    <p:sldId id="360" r:id="rId25"/>
    <p:sldId id="349" r:id="rId26"/>
    <p:sldId id="350" r:id="rId27"/>
    <p:sldId id="359" r:id="rId28"/>
    <p:sldId id="363" r:id="rId29"/>
    <p:sldId id="303" r:id="rId30"/>
    <p:sldId id="330" r:id="rId31"/>
    <p:sldId id="352" r:id="rId32"/>
    <p:sldId id="309" r:id="rId33"/>
    <p:sldId id="344" r:id="rId34"/>
    <p:sldId id="353" r:id="rId35"/>
    <p:sldId id="354" r:id="rId36"/>
    <p:sldId id="355" r:id="rId37"/>
    <p:sldId id="377" r:id="rId38"/>
    <p:sldId id="310" r:id="rId39"/>
    <p:sldId id="357" r:id="rId40"/>
    <p:sldId id="356" r:id="rId41"/>
    <p:sldId id="358" r:id="rId42"/>
    <p:sldId id="361" r:id="rId43"/>
    <p:sldId id="362" r:id="rId44"/>
    <p:sldId id="364" r:id="rId45"/>
    <p:sldId id="311" r:id="rId46"/>
    <p:sldId id="312" r:id="rId47"/>
    <p:sldId id="365" r:id="rId48"/>
    <p:sldId id="366" r:id="rId49"/>
    <p:sldId id="367" r:id="rId50"/>
    <p:sldId id="313" r:id="rId51"/>
    <p:sldId id="369" r:id="rId52"/>
    <p:sldId id="368" r:id="rId53"/>
    <p:sldId id="371" r:id="rId54"/>
    <p:sldId id="370" r:id="rId55"/>
    <p:sldId id="314" r:id="rId56"/>
    <p:sldId id="372" r:id="rId57"/>
    <p:sldId id="320" r:id="rId58"/>
    <p:sldId id="373" r:id="rId59"/>
    <p:sldId id="317" r:id="rId60"/>
    <p:sldId id="318" r:id="rId61"/>
    <p:sldId id="267" r:id="rId62"/>
    <p:sldId id="319" r:id="rId63"/>
    <p:sldId id="326" r:id="rId64"/>
    <p:sldId id="327" r:id="rId65"/>
    <p:sldId id="374" r:id="rId66"/>
    <p:sldId id="321" r:id="rId67"/>
    <p:sldId id="322" r:id="rId68"/>
    <p:sldId id="323" r:id="rId69"/>
    <p:sldId id="324" r:id="rId70"/>
    <p:sldId id="290" r:id="rId71"/>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 Ariyakulkan" initials="" lastIdx="1" clrIdx="0"/>
  <p:cmAuthor id="2" name="Henderson, Cynthia" initials="HC"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48" autoAdjust="0"/>
    <p:restoredTop sz="94463"/>
  </p:normalViewPr>
  <p:slideViewPr>
    <p:cSldViewPr snapToGrid="0">
      <p:cViewPr varScale="1">
        <p:scale>
          <a:sx n="112" d="100"/>
          <a:sy n="112" d="100"/>
        </p:scale>
        <p:origin x="183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ver, David" userId="S::das345@pitt.edu::c3188fe7-9fb3-437a-851c-e67e0a99946e" providerId="AD" clId="Web-{2BCA015E-8923-F244-4CC4-BE63D00C46AB}"/>
    <pc:docChg chg="modSld">
      <pc:chgData name="Shaver, David" userId="S::das345@pitt.edu::c3188fe7-9fb3-437a-851c-e67e0a99946e" providerId="AD" clId="Web-{2BCA015E-8923-F244-4CC4-BE63D00C46AB}" dt="2021-11-15T16:58:50.955" v="0" actId="20577"/>
      <pc:docMkLst>
        <pc:docMk/>
      </pc:docMkLst>
      <pc:sldChg chg="modSp">
        <pc:chgData name="Shaver, David" userId="S::das345@pitt.edu::c3188fe7-9fb3-437a-851c-e67e0a99946e" providerId="AD" clId="Web-{2BCA015E-8923-F244-4CC4-BE63D00C46AB}" dt="2021-11-15T16:58:50.955" v="0" actId="20577"/>
        <pc:sldMkLst>
          <pc:docMk/>
          <pc:sldMk cId="0" sldId="353"/>
        </pc:sldMkLst>
        <pc:spChg chg="mod">
          <ac:chgData name="Shaver, David" userId="S::das345@pitt.edu::c3188fe7-9fb3-437a-851c-e67e0a99946e" providerId="AD" clId="Web-{2BCA015E-8923-F244-4CC4-BE63D00C46AB}" dt="2021-11-15T16:58:50.955" v="0" actId="20577"/>
          <ac:spMkLst>
            <pc:docMk/>
            <pc:sldMk cId="0" sldId="353"/>
            <ac:spMk id="2" creationId="{DD92F50A-B3E9-4AB9-A9DE-DE44CAEFCA81}"/>
          </ac:spMkLst>
        </pc:spChg>
      </pc:sldChg>
    </pc:docChg>
  </pc:docChgLst>
  <pc:docChgLst>
    <pc:chgData name="Shaver, David" userId="S::das345@pitt.edu::c3188fe7-9fb3-437a-851c-e67e0a99946e" providerId="AD" clId="Web-{A873D012-0592-CF1A-9995-2C42C5EEAFDC}"/>
    <pc:docChg chg="modSld">
      <pc:chgData name="Shaver, David" userId="S::das345@pitt.edu::c3188fe7-9fb3-437a-851c-e67e0a99946e" providerId="AD" clId="Web-{A873D012-0592-CF1A-9995-2C42C5EEAFDC}" dt="2021-10-19T15:22:32.381" v="3" actId="1076"/>
      <pc:docMkLst>
        <pc:docMk/>
      </pc:docMkLst>
      <pc:sldChg chg="addSp modSp">
        <pc:chgData name="Shaver, David" userId="S::das345@pitt.edu::c3188fe7-9fb3-437a-851c-e67e0a99946e" providerId="AD" clId="Web-{A873D012-0592-CF1A-9995-2C42C5EEAFDC}" dt="2021-10-19T15:22:32.381" v="3" actId="1076"/>
        <pc:sldMkLst>
          <pc:docMk/>
          <pc:sldMk cId="0" sldId="353"/>
        </pc:sldMkLst>
        <pc:spChg chg="add mod">
          <ac:chgData name="Shaver, David" userId="S::das345@pitt.edu::c3188fe7-9fb3-437a-851c-e67e0a99946e" providerId="AD" clId="Web-{A873D012-0592-CF1A-9995-2C42C5EEAFDC}" dt="2021-10-19T15:22:32.381" v="3" actId="1076"/>
          <ac:spMkLst>
            <pc:docMk/>
            <pc:sldMk cId="0" sldId="353"/>
            <ac:spMk id="2" creationId="{DD92F50A-B3E9-4AB9-A9DE-DE44CAEFCA81}"/>
          </ac:spMkLst>
        </pc:spChg>
      </pc:sldChg>
    </pc:docChg>
  </pc:docChgLst>
  <pc:docChgLst>
    <pc:chgData name="Shaver, David" userId="c3188fe7-9fb3-437a-851c-e67e0a99946e" providerId="ADAL" clId="{56602BA4-FA73-49AE-AC12-23A645D73BF7}"/>
    <pc:docChg chg="delSld modSld sldOrd">
      <pc:chgData name="Shaver, David" userId="c3188fe7-9fb3-437a-851c-e67e0a99946e" providerId="ADAL" clId="{56602BA4-FA73-49AE-AC12-23A645D73BF7}" dt="2022-04-27T18:41:13.700" v="2" actId="2696"/>
      <pc:docMkLst>
        <pc:docMk/>
      </pc:docMkLst>
      <pc:sldChg chg="ord">
        <pc:chgData name="Shaver, David" userId="c3188fe7-9fb3-437a-851c-e67e0a99946e" providerId="ADAL" clId="{56602BA4-FA73-49AE-AC12-23A645D73BF7}" dt="2022-04-27T18:34:27.689" v="1"/>
        <pc:sldMkLst>
          <pc:docMk/>
          <pc:sldMk cId="0" sldId="318"/>
        </pc:sldMkLst>
      </pc:sldChg>
      <pc:sldChg chg="del">
        <pc:chgData name="Shaver, David" userId="c3188fe7-9fb3-437a-851c-e67e0a99946e" providerId="ADAL" clId="{56602BA4-FA73-49AE-AC12-23A645D73BF7}" dt="2022-04-27T18:41:13.700" v="2" actId="2696"/>
        <pc:sldMkLst>
          <pc:docMk/>
          <pc:sldMk cId="0" sldId="334"/>
        </pc:sldMkLst>
      </pc:sldChg>
    </pc:docChg>
  </pc:docChgLst>
  <pc:docChgLst>
    <pc:chgData name="Shaver, David" userId="S::das345@pitt.edu::c3188fe7-9fb3-437a-851c-e67e0a99946e" providerId="AD" clId="Web-{906A99DD-DDB6-C81D-2B04-0C165FA5CE02}"/>
    <pc:docChg chg="">
      <pc:chgData name="Shaver, David" userId="S::das345@pitt.edu::c3188fe7-9fb3-437a-851c-e67e0a99946e" providerId="AD" clId="Web-{906A99DD-DDB6-C81D-2B04-0C165FA5CE02}" dt="2021-11-15T18:05:18.331" v="0"/>
      <pc:docMkLst>
        <pc:docMk/>
      </pc:docMkLst>
      <pc:sldChg chg="delCm">
        <pc:chgData name="Shaver, David" userId="S::das345@pitt.edu::c3188fe7-9fb3-437a-851c-e67e0a99946e" providerId="AD" clId="Web-{906A99DD-DDB6-C81D-2B04-0C165FA5CE02}" dt="2021-11-15T18:05:18.331" v="0"/>
        <pc:sldMkLst>
          <pc:docMk/>
          <pc:sldMk cId="0" sldId="33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E62C6-FCDE-134B-8582-C6D45B5482E7}"/>
              </a:ext>
            </a:extLst>
          </p:cNvPr>
          <p:cNvSpPr>
            <a:spLocks noGrp="1"/>
          </p:cNvSpPr>
          <p:nvPr>
            <p:ph type="hdr" sz="quarter"/>
          </p:nvPr>
        </p:nvSpPr>
        <p:spPr>
          <a:xfrm>
            <a:off x="0" y="0"/>
            <a:ext cx="3043238" cy="465138"/>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BF1E06B-794A-6E4A-AFCB-F46874CDDE19}"/>
              </a:ext>
            </a:extLst>
          </p:cNvPr>
          <p:cNvSpPr>
            <a:spLocks noGrp="1"/>
          </p:cNvSpPr>
          <p:nvPr>
            <p:ph type="dt" sz="quarter" idx="1"/>
          </p:nvPr>
        </p:nvSpPr>
        <p:spPr>
          <a:xfrm>
            <a:off x="3978275" y="0"/>
            <a:ext cx="3043238" cy="465138"/>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5FAC1DB9-62CE-B24F-9645-413F3E3C47DF}" type="datetimeFigureOut">
              <a:rPr lang="en-US"/>
              <a:pPr>
                <a:defRPr/>
              </a:pPr>
              <a:t>4/27/2022</a:t>
            </a:fld>
            <a:endParaRPr lang="en-US"/>
          </a:p>
        </p:txBody>
      </p:sp>
      <p:sp>
        <p:nvSpPr>
          <p:cNvPr id="4" name="Footer Placeholder 3">
            <a:extLst>
              <a:ext uri="{FF2B5EF4-FFF2-40B4-BE49-F238E27FC236}">
                <a16:creationId xmlns:a16="http://schemas.microsoft.com/office/drawing/2014/main" id="{B8B57C15-B715-B543-AC6A-B996CEF00ABE}"/>
              </a:ext>
            </a:extLst>
          </p:cNvPr>
          <p:cNvSpPr>
            <a:spLocks noGrp="1"/>
          </p:cNvSpPr>
          <p:nvPr>
            <p:ph type="ftr" sz="quarter" idx="2"/>
          </p:nvPr>
        </p:nvSpPr>
        <p:spPr>
          <a:xfrm>
            <a:off x="0" y="8842375"/>
            <a:ext cx="3043238" cy="465138"/>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7B923FD1-3D15-6C46-8E4D-07AB7D1B5E52}"/>
              </a:ext>
            </a:extLst>
          </p:cNvPr>
          <p:cNvSpPr>
            <a:spLocks noGrp="1"/>
          </p:cNvSpPr>
          <p:nvPr>
            <p:ph type="sldNum" sz="quarter" idx="3"/>
          </p:nvPr>
        </p:nvSpPr>
        <p:spPr>
          <a:xfrm>
            <a:off x="3978275" y="8842375"/>
            <a:ext cx="3043238" cy="465138"/>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E597D521-D2D0-724E-BCC4-2D033F9BB729}"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086D39-AECE-CC4C-B95A-6A6F889DA476}"/>
              </a:ext>
            </a:extLst>
          </p:cNvPr>
          <p:cNvSpPr>
            <a:spLocks noGrp="1"/>
          </p:cNvSpPr>
          <p:nvPr>
            <p:ph type="hdr" sz="quarter"/>
          </p:nvPr>
        </p:nvSpPr>
        <p:spPr>
          <a:xfrm>
            <a:off x="0" y="0"/>
            <a:ext cx="3043238" cy="466725"/>
          </a:xfrm>
          <a:prstGeom prst="rect">
            <a:avLst/>
          </a:prstGeom>
        </p:spPr>
        <p:txBody>
          <a:bodyPr vert="horz" lIns="93324" tIns="46662" rIns="93324" bIns="46662"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1463A58-5B4B-424C-916A-C122D316B9D6}"/>
              </a:ext>
            </a:extLst>
          </p:cNvPr>
          <p:cNvSpPr>
            <a:spLocks noGrp="1"/>
          </p:cNvSpPr>
          <p:nvPr>
            <p:ph type="dt" idx="1"/>
          </p:nvPr>
        </p:nvSpPr>
        <p:spPr>
          <a:xfrm>
            <a:off x="3978275" y="0"/>
            <a:ext cx="3043238" cy="466725"/>
          </a:xfrm>
          <a:prstGeom prst="rect">
            <a:avLst/>
          </a:prstGeom>
        </p:spPr>
        <p:txBody>
          <a:bodyPr vert="horz" lIns="93324" tIns="46662" rIns="93324" bIns="46662" rtlCol="0"/>
          <a:lstStyle>
            <a:lvl1pPr algn="r" eaLnBrk="1" fontAlgn="auto" hangingPunct="1">
              <a:spcBef>
                <a:spcPts val="0"/>
              </a:spcBef>
              <a:spcAft>
                <a:spcPts val="0"/>
              </a:spcAft>
              <a:defRPr sz="1200" smtClean="0">
                <a:latin typeface="+mn-lt"/>
              </a:defRPr>
            </a:lvl1pPr>
          </a:lstStyle>
          <a:p>
            <a:pPr>
              <a:defRPr/>
            </a:pPr>
            <a:fld id="{18195553-C75E-B54A-8BFF-9C0F3F76A87E}" type="datetimeFigureOut">
              <a:rPr lang="en-US"/>
              <a:pPr>
                <a:defRPr/>
              </a:pPr>
              <a:t>4/27/2022</a:t>
            </a:fld>
            <a:endParaRPr lang="en-US"/>
          </a:p>
        </p:txBody>
      </p:sp>
      <p:sp>
        <p:nvSpPr>
          <p:cNvPr id="4" name="Slide Image Placeholder 3">
            <a:extLst>
              <a:ext uri="{FF2B5EF4-FFF2-40B4-BE49-F238E27FC236}">
                <a16:creationId xmlns:a16="http://schemas.microsoft.com/office/drawing/2014/main" id="{A74BD9E5-01D8-BC45-8774-ECA858D8EA7A}"/>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2D6B5885-6873-2B47-A057-1B5B5EFE5626}"/>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025DB4F-F747-DF48-869C-A4F359D36D19}"/>
              </a:ext>
            </a:extLst>
          </p:cNvPr>
          <p:cNvSpPr>
            <a:spLocks noGrp="1"/>
          </p:cNvSpPr>
          <p:nvPr>
            <p:ph type="ftr" sz="quarter" idx="4"/>
          </p:nvPr>
        </p:nvSpPr>
        <p:spPr>
          <a:xfrm>
            <a:off x="0" y="8842375"/>
            <a:ext cx="3043238" cy="466725"/>
          </a:xfrm>
          <a:prstGeom prst="rect">
            <a:avLst/>
          </a:prstGeom>
        </p:spPr>
        <p:txBody>
          <a:bodyPr vert="horz" lIns="93324" tIns="46662" rIns="93324" bIns="46662"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05CAA0A7-4B4B-9D4D-8EA3-09FBA686EE83}"/>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smtClean="0">
                <a:latin typeface="+mn-lt"/>
              </a:defRPr>
            </a:lvl1pPr>
          </a:lstStyle>
          <a:p>
            <a:pPr>
              <a:defRPr/>
            </a:pPr>
            <a:fld id="{C72851D3-E884-3646-8F72-06D0863B37BD}"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263FE0E2-6E93-8042-94EF-A54F90FAC5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634F89C1-B25A-884F-B67D-B09101AA29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3555" name="Slide Number Placeholder 3">
            <a:extLst>
              <a:ext uri="{FF2B5EF4-FFF2-40B4-BE49-F238E27FC236}">
                <a16:creationId xmlns:a16="http://schemas.microsoft.com/office/drawing/2014/main" id="{BE34864C-3CAB-024E-A0CA-423B8BE72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2FA5450-5D56-DF4D-BC07-81126926AD17}" type="slidenum">
              <a:rPr lang="en-US" altLang="en-US">
                <a:latin typeface="Calibri" panose="020F0502020204030204" pitchFamily="34" charset="0"/>
              </a:rPr>
              <a:pPr fontAlgn="base">
                <a:spcBef>
                  <a:spcPct val="0"/>
                </a:spcBef>
                <a:spcAft>
                  <a:spcPct val="0"/>
                </a:spcAft>
              </a:pPr>
              <a:t>7</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F8232BE5-F7BA-6043-9A3A-5B095C195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7FAA480B-F4A2-D94B-AF49-DF3EA93CA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91139" name="Slide Number Placeholder 3">
            <a:extLst>
              <a:ext uri="{FF2B5EF4-FFF2-40B4-BE49-F238E27FC236}">
                <a16:creationId xmlns:a16="http://schemas.microsoft.com/office/drawing/2014/main" id="{1E00652D-B4BC-8B46-A9FF-DCA7F05215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3988036-859E-184F-B5C4-53801268A569}" type="slidenum">
              <a:rPr lang="en-US" altLang="en-US">
                <a:latin typeface="Calibri" panose="020F0502020204030204" pitchFamily="34" charset="0"/>
              </a:rPr>
              <a:pPr fontAlgn="base">
                <a:spcBef>
                  <a:spcPct val="0"/>
                </a:spcBef>
                <a:spcAft>
                  <a:spcPct val="0"/>
                </a:spcAft>
              </a:pPr>
              <a:t>63</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5486C07-5EBD-A844-9C2B-C654EF4961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1335494C-D275-AB4A-A4AF-754F31865E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26627" name="Slide Number Placeholder 3">
            <a:extLst>
              <a:ext uri="{FF2B5EF4-FFF2-40B4-BE49-F238E27FC236}">
                <a16:creationId xmlns:a16="http://schemas.microsoft.com/office/drawing/2014/main" id="{D8B1AFE6-BDDF-AA4E-B64C-8F9206F5BB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5B66FAE-B472-A84C-A24C-61A48B6C69E2}" type="slidenum">
              <a:rPr lang="en-US" altLang="en-US">
                <a:latin typeface="Calibri" panose="020F0502020204030204" pitchFamily="34" charset="0"/>
              </a:rPr>
              <a:pPr fontAlgn="base">
                <a:spcBef>
                  <a:spcPct val="0"/>
                </a:spcBef>
                <a:spcAft>
                  <a:spcPct val="0"/>
                </a:spcAft>
              </a:pPr>
              <a:t>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352AFF0B-DE09-1749-A56E-963F9003BB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9E0DD83E-5D58-6C4B-B2A8-BB6B769625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35843" name="Slide Number Placeholder 3">
            <a:extLst>
              <a:ext uri="{FF2B5EF4-FFF2-40B4-BE49-F238E27FC236}">
                <a16:creationId xmlns:a16="http://schemas.microsoft.com/office/drawing/2014/main" id="{7AE82193-681B-F644-B66A-FFA47985F6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DA4F5E8-211F-C340-831E-1133E140A2E4}" type="slidenum">
              <a:rPr lang="en-US" altLang="en-US">
                <a:latin typeface="Calibri" panose="020F0502020204030204" pitchFamily="34" charset="0"/>
              </a:rPr>
              <a:pPr fontAlgn="base">
                <a:spcBef>
                  <a:spcPct val="0"/>
                </a:spcBef>
                <a:spcAft>
                  <a:spcPct val="0"/>
                </a:spcAft>
              </a:pPr>
              <a:t>17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090BCBBF-8C2D-1A44-B558-5DEABB48C2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DB4B5F09-5630-444C-A7DA-A8FF585F79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9155" name="Slide Number Placeholder 3">
            <a:extLst>
              <a:ext uri="{FF2B5EF4-FFF2-40B4-BE49-F238E27FC236}">
                <a16:creationId xmlns:a16="http://schemas.microsoft.com/office/drawing/2014/main" id="{4B2DC3E7-8B60-E849-B0BB-897CD0F282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46C5C02-C531-454F-B2B4-6BA60458C549}" type="slidenum">
              <a:rPr lang="en-US" altLang="en-US">
                <a:latin typeface="Calibri" panose="020F0502020204030204" pitchFamily="34" charset="0"/>
              </a:rPr>
              <a:pPr fontAlgn="base">
                <a:spcBef>
                  <a:spcPct val="0"/>
                </a:spcBef>
                <a:spcAft>
                  <a:spcPct val="0"/>
                </a:spcAft>
              </a:pPr>
              <a:t>29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9E92CF2F-CE08-E64F-902D-CF443B7185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32A37496-4FE8-0249-B6E3-7456B27BE8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9395" name="Slide Number Placeholder 3">
            <a:extLst>
              <a:ext uri="{FF2B5EF4-FFF2-40B4-BE49-F238E27FC236}">
                <a16:creationId xmlns:a16="http://schemas.microsoft.com/office/drawing/2014/main" id="{8AC2A541-BD50-6241-AE2D-671DAF6F03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1B21354-C1F5-6A42-8701-3CCC81A278F6}" type="slidenum">
              <a:rPr lang="en-US" altLang="en-US">
                <a:latin typeface="Calibri" panose="020F0502020204030204" pitchFamily="34" charset="0"/>
              </a:rPr>
              <a:pPr fontAlgn="base">
                <a:spcBef>
                  <a:spcPct val="0"/>
                </a:spcBef>
                <a:spcAft>
                  <a:spcPct val="0"/>
                </a:spcAft>
              </a:pPr>
              <a:t>38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5F971F9C-9D08-A742-A7D9-7F1F066826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BA843167-E840-534B-B141-4184764B6A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3491" name="Slide Number Placeholder 3">
            <a:extLst>
              <a:ext uri="{FF2B5EF4-FFF2-40B4-BE49-F238E27FC236}">
                <a16:creationId xmlns:a16="http://schemas.microsoft.com/office/drawing/2014/main" id="{D8DEAD07-0744-264F-9CDF-90D8C57AEB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14EFF5E-E742-BC40-97FD-11D5DF594709}" type="slidenum">
              <a:rPr lang="en-US" altLang="en-US">
                <a:latin typeface="Calibri" panose="020F0502020204030204" pitchFamily="34" charset="0"/>
              </a:rPr>
              <a:pPr fontAlgn="base">
                <a:spcBef>
                  <a:spcPct val="0"/>
                </a:spcBef>
                <a:spcAft>
                  <a:spcPct val="0"/>
                </a:spcAft>
              </a:pPr>
              <a:t>41</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9033A92-0473-3F43-B6EF-E6E3EAEEC1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E75A3ACC-1663-2F44-9454-CE09A1513E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9635" name="Slide Number Placeholder 3">
            <a:extLst>
              <a:ext uri="{FF2B5EF4-FFF2-40B4-BE49-F238E27FC236}">
                <a16:creationId xmlns:a16="http://schemas.microsoft.com/office/drawing/2014/main" id="{CC8B7D73-DD26-CF4A-BAD8-6A7DAA5AA5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B99905-8497-6F41-BCE5-334C80B01C4A}" type="slidenum">
              <a:rPr lang="en-US" altLang="en-US">
                <a:latin typeface="Calibri" panose="020F0502020204030204" pitchFamily="34" charset="0"/>
              </a:rPr>
              <a:pPr fontAlgn="base">
                <a:spcBef>
                  <a:spcPct val="0"/>
                </a:spcBef>
                <a:spcAft>
                  <a:spcPct val="0"/>
                </a:spcAft>
              </a:pPr>
              <a:t>46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23F43DE3-1707-A942-BE7F-DDA2AEE34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7E6D7BDC-07BA-A145-9F10-A44EBD4945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75779" name="Slide Number Placeholder 3">
            <a:extLst>
              <a:ext uri="{FF2B5EF4-FFF2-40B4-BE49-F238E27FC236}">
                <a16:creationId xmlns:a16="http://schemas.microsoft.com/office/drawing/2014/main" id="{A890DC42-D021-BF46-8D4C-0D3B72D766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3DB75F0-6B90-F643-9C75-B73730882155}" type="slidenum">
              <a:rPr lang="en-US" altLang="en-US">
                <a:latin typeface="Calibri" panose="020F0502020204030204" pitchFamily="34" charset="0"/>
              </a:rPr>
              <a:pPr fontAlgn="base">
                <a:spcBef>
                  <a:spcPct val="0"/>
                </a:spcBef>
                <a:spcAft>
                  <a:spcPct val="0"/>
                </a:spcAft>
              </a:pPr>
              <a:t>51</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746714E8-0F1D-9F45-A39B-ACF9BF732B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33A3BD92-D68C-1A4D-BEE7-6D014DD8E8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23" name="Slide Number Placeholder 3">
            <a:extLst>
              <a:ext uri="{FF2B5EF4-FFF2-40B4-BE49-F238E27FC236}">
                <a16:creationId xmlns:a16="http://schemas.microsoft.com/office/drawing/2014/main" id="{87F96835-DA93-854E-AAB6-C566A547929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A6D315-605C-654D-A277-F2CCA73A2D4D}" type="slidenum">
              <a:rPr lang="en-US" altLang="en-US">
                <a:latin typeface="Calibri" panose="020F0502020204030204" pitchFamily="34" charset="0"/>
              </a:rPr>
              <a:pPr fontAlgn="base">
                <a:spcBef>
                  <a:spcPct val="0"/>
                </a:spcBef>
                <a:spcAft>
                  <a:spcPct val="0"/>
                </a:spcAft>
              </a:pPr>
              <a:t>56</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050">
                <a:solidFill>
                  <a:srgbClr val="006B6D"/>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7CE696-9960-7A4D-A623-7D8AA1F0898A}"/>
              </a:ext>
            </a:extLst>
          </p:cNvPr>
          <p:cNvSpPr>
            <a:spLocks noGrp="1"/>
          </p:cNvSpPr>
          <p:nvPr>
            <p:ph type="dt" sz="half" idx="10"/>
          </p:nvPr>
        </p:nvSpPr>
        <p:spPr/>
        <p:txBody>
          <a:bodyPr/>
          <a:lstStyle>
            <a:lvl1pPr>
              <a:defRPr/>
            </a:lvl1pPr>
          </a:lstStyle>
          <a:p>
            <a:pPr>
              <a:defRPr/>
            </a:pPr>
            <a:fld id="{F6BC702F-E004-1A46-AE7B-50D8124909EB}" type="datetime1">
              <a:rPr lang="en-US"/>
              <a:pPr>
                <a:defRPr/>
              </a:pPr>
              <a:t>4/27/2022</a:t>
            </a:fld>
            <a:endParaRPr lang="en-US"/>
          </a:p>
        </p:txBody>
      </p:sp>
      <p:sp>
        <p:nvSpPr>
          <p:cNvPr id="5" name="Footer Placeholder 4">
            <a:extLst>
              <a:ext uri="{FF2B5EF4-FFF2-40B4-BE49-F238E27FC236}">
                <a16:creationId xmlns:a16="http://schemas.microsoft.com/office/drawing/2014/main" id="{F1B92C65-A955-3943-A870-611AFFF6FB08}"/>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67EEE6B1-CD50-DB48-867D-10BB8FA8737D}"/>
              </a:ext>
            </a:extLst>
          </p:cNvPr>
          <p:cNvSpPr>
            <a:spLocks noGrp="1"/>
          </p:cNvSpPr>
          <p:nvPr>
            <p:ph type="sldNum" sz="quarter" idx="12"/>
          </p:nvPr>
        </p:nvSpPr>
        <p:spPr/>
        <p:txBody>
          <a:bodyPr/>
          <a:lstStyle>
            <a:lvl1pPr>
              <a:defRPr/>
            </a:lvl1pPr>
          </a:lstStyle>
          <a:p>
            <a:pPr>
              <a:defRPr/>
            </a:pPr>
            <a:fld id="{9623B74B-A288-9144-B396-DFC022633B9F}" type="slidenum">
              <a:rPr lang="en-US"/>
              <a:pPr>
                <a:defRPr/>
              </a:pPr>
              <a:t>‹#›</a:t>
            </a:fld>
            <a:endParaRPr lang="en-US"/>
          </a:p>
        </p:txBody>
      </p:sp>
    </p:spTree>
    <p:extLst>
      <p:ext uri="{BB962C8B-B14F-4D97-AF65-F5344CB8AC3E}">
        <p14:creationId xmlns:p14="http://schemas.microsoft.com/office/powerpoint/2010/main" val="4067410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7A77A-6566-B044-833C-18A2372D5BBE}"/>
              </a:ext>
            </a:extLst>
          </p:cNvPr>
          <p:cNvSpPr>
            <a:spLocks noGrp="1"/>
          </p:cNvSpPr>
          <p:nvPr>
            <p:ph type="dt" sz="half" idx="10"/>
          </p:nvPr>
        </p:nvSpPr>
        <p:spPr/>
        <p:txBody>
          <a:bodyPr/>
          <a:lstStyle>
            <a:lvl1pPr>
              <a:defRPr/>
            </a:lvl1pPr>
          </a:lstStyle>
          <a:p>
            <a:pPr>
              <a:defRPr/>
            </a:pPr>
            <a:fld id="{3CBD0685-EEDF-534B-A849-97A4CABAEE32}" type="datetime1">
              <a:rPr lang="en-US"/>
              <a:pPr>
                <a:defRPr/>
              </a:pPr>
              <a:t>4/27/2022</a:t>
            </a:fld>
            <a:endParaRPr lang="en-US"/>
          </a:p>
        </p:txBody>
      </p:sp>
      <p:sp>
        <p:nvSpPr>
          <p:cNvPr id="5" name="Footer Placeholder 4">
            <a:extLst>
              <a:ext uri="{FF2B5EF4-FFF2-40B4-BE49-F238E27FC236}">
                <a16:creationId xmlns:a16="http://schemas.microsoft.com/office/drawing/2014/main" id="{F20E1963-B25D-B442-B45D-8810445F920D}"/>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9C943586-E1E6-4D4C-9227-6E09F24618B5}"/>
              </a:ext>
            </a:extLst>
          </p:cNvPr>
          <p:cNvSpPr>
            <a:spLocks noGrp="1"/>
          </p:cNvSpPr>
          <p:nvPr>
            <p:ph type="sldNum" sz="quarter" idx="12"/>
          </p:nvPr>
        </p:nvSpPr>
        <p:spPr/>
        <p:txBody>
          <a:bodyPr/>
          <a:lstStyle>
            <a:lvl1pPr>
              <a:defRPr/>
            </a:lvl1pPr>
          </a:lstStyle>
          <a:p>
            <a:pPr>
              <a:defRPr/>
            </a:pPr>
            <a:fld id="{58FE474C-B0A1-204B-B5EC-CE8FDCF27282}" type="slidenum">
              <a:rPr lang="en-US"/>
              <a:pPr>
                <a:defRPr/>
              </a:pPr>
              <a:t>‹#›</a:t>
            </a:fld>
            <a:endParaRPr lang="en-US"/>
          </a:p>
        </p:txBody>
      </p:sp>
    </p:spTree>
    <p:extLst>
      <p:ext uri="{BB962C8B-B14F-4D97-AF65-F5344CB8AC3E}">
        <p14:creationId xmlns:p14="http://schemas.microsoft.com/office/powerpoint/2010/main" val="1250309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321FB-36D6-2B4D-A7C6-1989D11ECCC3}"/>
              </a:ext>
            </a:extLst>
          </p:cNvPr>
          <p:cNvSpPr>
            <a:spLocks noGrp="1"/>
          </p:cNvSpPr>
          <p:nvPr>
            <p:ph type="dt" sz="half" idx="10"/>
          </p:nvPr>
        </p:nvSpPr>
        <p:spPr/>
        <p:txBody>
          <a:bodyPr/>
          <a:lstStyle>
            <a:lvl1pPr>
              <a:defRPr/>
            </a:lvl1pPr>
          </a:lstStyle>
          <a:p>
            <a:pPr>
              <a:defRPr/>
            </a:pPr>
            <a:fld id="{52FA7C90-A4D0-C94D-A920-FC515BE52D60}" type="datetime1">
              <a:rPr lang="en-US"/>
              <a:pPr>
                <a:defRPr/>
              </a:pPr>
              <a:t>4/27/2022</a:t>
            </a:fld>
            <a:endParaRPr lang="en-US"/>
          </a:p>
        </p:txBody>
      </p:sp>
      <p:sp>
        <p:nvSpPr>
          <p:cNvPr id="5" name="Footer Placeholder 4">
            <a:extLst>
              <a:ext uri="{FF2B5EF4-FFF2-40B4-BE49-F238E27FC236}">
                <a16:creationId xmlns:a16="http://schemas.microsoft.com/office/drawing/2014/main" id="{F6E123BE-DAE3-3343-A85D-E6FEF74F7836}"/>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1EA9B0EC-B539-1348-9ABB-1B5AF5B19C59}"/>
              </a:ext>
            </a:extLst>
          </p:cNvPr>
          <p:cNvSpPr>
            <a:spLocks noGrp="1"/>
          </p:cNvSpPr>
          <p:nvPr>
            <p:ph type="sldNum" sz="quarter" idx="12"/>
          </p:nvPr>
        </p:nvSpPr>
        <p:spPr/>
        <p:txBody>
          <a:bodyPr/>
          <a:lstStyle>
            <a:lvl1pPr>
              <a:defRPr/>
            </a:lvl1pPr>
          </a:lstStyle>
          <a:p>
            <a:pPr>
              <a:defRPr/>
            </a:pPr>
            <a:fld id="{CC5D2736-5355-8548-BD32-07FA3A72E202}" type="slidenum">
              <a:rPr lang="en-US"/>
              <a:pPr>
                <a:defRPr/>
              </a:pPr>
              <a:t>‹#›</a:t>
            </a:fld>
            <a:endParaRPr lang="en-US"/>
          </a:p>
        </p:txBody>
      </p:sp>
    </p:spTree>
    <p:extLst>
      <p:ext uri="{BB962C8B-B14F-4D97-AF65-F5344CB8AC3E}">
        <p14:creationId xmlns:p14="http://schemas.microsoft.com/office/powerpoint/2010/main" val="3611743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6B3CB219-EEC8-B641-A582-0A8D83F80FC8}"/>
              </a:ext>
            </a:extLst>
          </p:cNvPr>
          <p:cNvSpPr>
            <a:spLocks noGrp="1"/>
          </p:cNvSpPr>
          <p:nvPr>
            <p:ph type="dt" sz="half" idx="10"/>
          </p:nvPr>
        </p:nvSpPr>
        <p:spPr/>
        <p:txBody>
          <a:bodyPr/>
          <a:lstStyle>
            <a:lvl1pPr>
              <a:defRPr/>
            </a:lvl1pPr>
          </a:lstStyle>
          <a:p>
            <a:pPr>
              <a:defRPr/>
            </a:pPr>
            <a:fld id="{2DDD8DD8-02E4-6E41-AFAA-9AE6D4726C1E}" type="datetime1">
              <a:rPr lang="en-US"/>
              <a:pPr>
                <a:defRPr/>
              </a:pPr>
              <a:t>4/27/2022</a:t>
            </a:fld>
            <a:endParaRPr lang="en-US"/>
          </a:p>
        </p:txBody>
      </p:sp>
      <p:sp>
        <p:nvSpPr>
          <p:cNvPr id="5" name="Footer Placeholder 4">
            <a:extLst>
              <a:ext uri="{FF2B5EF4-FFF2-40B4-BE49-F238E27FC236}">
                <a16:creationId xmlns:a16="http://schemas.microsoft.com/office/drawing/2014/main" id="{C4F5E35C-F1A3-ED4A-B22C-7DF2A91E2DC2}"/>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28E48886-B81D-FF47-8A80-8DA22A6C8BD5}"/>
              </a:ext>
            </a:extLst>
          </p:cNvPr>
          <p:cNvSpPr>
            <a:spLocks noGrp="1"/>
          </p:cNvSpPr>
          <p:nvPr>
            <p:ph type="sldNum" sz="quarter" idx="12"/>
          </p:nvPr>
        </p:nvSpPr>
        <p:spPr/>
        <p:txBody>
          <a:bodyPr/>
          <a:lstStyle>
            <a:lvl1pPr>
              <a:defRPr/>
            </a:lvl1pPr>
          </a:lstStyle>
          <a:p>
            <a:pPr>
              <a:defRPr/>
            </a:pPr>
            <a:fld id="{D38964BD-AA9A-E84B-AD35-0B1D511A928D}" type="slidenum">
              <a:rPr lang="en-US"/>
              <a:pPr>
                <a:defRPr/>
              </a:pPr>
              <a:t>‹#›</a:t>
            </a:fld>
            <a:endParaRPr lang="en-US"/>
          </a:p>
        </p:txBody>
      </p:sp>
    </p:spTree>
    <p:extLst>
      <p:ext uri="{BB962C8B-B14F-4D97-AF65-F5344CB8AC3E}">
        <p14:creationId xmlns:p14="http://schemas.microsoft.com/office/powerpoint/2010/main" val="324849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515350" cy="1325563"/>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3F09DA-418B-2745-B89D-FD3E3CA8126C}"/>
              </a:ext>
            </a:extLst>
          </p:cNvPr>
          <p:cNvSpPr>
            <a:spLocks noGrp="1"/>
          </p:cNvSpPr>
          <p:nvPr>
            <p:ph type="dt" sz="half" idx="10"/>
          </p:nvPr>
        </p:nvSpPr>
        <p:spPr/>
        <p:txBody>
          <a:bodyPr/>
          <a:lstStyle>
            <a:lvl1pPr>
              <a:defRPr/>
            </a:lvl1pPr>
          </a:lstStyle>
          <a:p>
            <a:pPr>
              <a:defRPr/>
            </a:pPr>
            <a:fld id="{E03FD51F-BB3E-8047-9E8A-E029DECD7AC7}" type="datetime1">
              <a:rPr lang="en-US"/>
              <a:pPr>
                <a:defRPr/>
              </a:pPr>
              <a:t>4/27/2022</a:t>
            </a:fld>
            <a:endParaRPr lang="en-US"/>
          </a:p>
        </p:txBody>
      </p:sp>
      <p:sp>
        <p:nvSpPr>
          <p:cNvPr id="5" name="Footer Placeholder 4">
            <a:extLst>
              <a:ext uri="{FF2B5EF4-FFF2-40B4-BE49-F238E27FC236}">
                <a16:creationId xmlns:a16="http://schemas.microsoft.com/office/drawing/2014/main" id="{3A14863B-74A1-3247-9D0D-9915BD4ADC8E}"/>
              </a:ext>
            </a:extLst>
          </p:cNvPr>
          <p:cNvSpPr>
            <a:spLocks noGrp="1"/>
          </p:cNvSpPr>
          <p:nvPr>
            <p:ph type="ftr" sz="quarter" idx="11"/>
          </p:nvPr>
        </p:nvSpPr>
        <p:spPr/>
        <p:txBody>
          <a:bodyPr/>
          <a:lstStyle>
            <a:lvl1pPr>
              <a:defRPr/>
            </a:lvl1pPr>
          </a:lstStyle>
          <a:p>
            <a:pPr>
              <a:defRPr/>
            </a:pPr>
            <a:r>
              <a:rPr lang="en-US"/>
              <a:t>NASW – NASW FOUNDATION</a:t>
            </a:r>
          </a:p>
        </p:txBody>
      </p:sp>
      <p:sp>
        <p:nvSpPr>
          <p:cNvPr id="6" name="Slide Number Placeholder 5">
            <a:extLst>
              <a:ext uri="{FF2B5EF4-FFF2-40B4-BE49-F238E27FC236}">
                <a16:creationId xmlns:a16="http://schemas.microsoft.com/office/drawing/2014/main" id="{2301D4A5-317A-FF47-B9B2-D2590CE934E0}"/>
              </a:ext>
            </a:extLst>
          </p:cNvPr>
          <p:cNvSpPr>
            <a:spLocks noGrp="1"/>
          </p:cNvSpPr>
          <p:nvPr>
            <p:ph type="sldNum" sz="quarter" idx="12"/>
          </p:nvPr>
        </p:nvSpPr>
        <p:spPr/>
        <p:txBody>
          <a:bodyPr/>
          <a:lstStyle>
            <a:lvl1pPr>
              <a:defRPr/>
            </a:lvl1pPr>
          </a:lstStyle>
          <a:p>
            <a:pPr>
              <a:defRPr/>
            </a:pPr>
            <a:fld id="{2ED693A6-BADD-2D45-9166-AB01610D7B3D}" type="slidenum">
              <a:rPr lang="en-US"/>
              <a:pPr>
                <a:defRPr/>
              </a:pPr>
              <a:t>‹#›</a:t>
            </a:fld>
            <a:endParaRPr lang="en-US"/>
          </a:p>
        </p:txBody>
      </p:sp>
    </p:spTree>
    <p:extLst>
      <p:ext uri="{BB962C8B-B14F-4D97-AF65-F5344CB8AC3E}">
        <p14:creationId xmlns:p14="http://schemas.microsoft.com/office/powerpoint/2010/main" val="354610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658FD6-EBEC-E24D-9489-C171F25E48C0}"/>
              </a:ext>
            </a:extLst>
          </p:cNvPr>
          <p:cNvSpPr/>
          <p:nvPr userDrawn="1"/>
        </p:nvSpPr>
        <p:spPr>
          <a:xfrm>
            <a:off x="0" y="261938"/>
            <a:ext cx="9144000" cy="6596062"/>
          </a:xfrm>
          <a:prstGeom prst="rect">
            <a:avLst/>
          </a:prstGeom>
          <a:solidFill>
            <a:srgbClr val="F470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623888" y="1709739"/>
            <a:ext cx="7886700" cy="2852737"/>
          </a:xfrm>
        </p:spPr>
        <p:txBody>
          <a:bodyPr anchor="b"/>
          <a:lstStyle>
            <a:lvl1pPr algn="ct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lgn="ctr">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Date Placeholder 3">
            <a:extLst>
              <a:ext uri="{FF2B5EF4-FFF2-40B4-BE49-F238E27FC236}">
                <a16:creationId xmlns:a16="http://schemas.microsoft.com/office/drawing/2014/main" id="{3BD4EFA8-C4A9-9E41-A290-2B2C9664AFF0}"/>
              </a:ext>
            </a:extLst>
          </p:cNvPr>
          <p:cNvSpPr>
            <a:spLocks noGrp="1"/>
          </p:cNvSpPr>
          <p:nvPr>
            <p:ph type="dt" sz="half" idx="10"/>
          </p:nvPr>
        </p:nvSpPr>
        <p:spPr/>
        <p:txBody>
          <a:bodyPr/>
          <a:lstStyle>
            <a:lvl1pPr>
              <a:defRPr smtClean="0">
                <a:solidFill>
                  <a:srgbClr val="006B6D"/>
                </a:solidFill>
              </a:defRPr>
            </a:lvl1pPr>
          </a:lstStyle>
          <a:p>
            <a:pPr>
              <a:defRPr/>
            </a:pPr>
            <a:fld id="{93AD99DF-D22F-0D45-B9E9-751461C17E39}" type="datetime1">
              <a:rPr lang="en-US"/>
              <a:pPr>
                <a:defRPr/>
              </a:pPr>
              <a:t>4/27/2022</a:t>
            </a:fld>
            <a:endParaRPr lang="en-US" dirty="0"/>
          </a:p>
        </p:txBody>
      </p:sp>
      <p:sp>
        <p:nvSpPr>
          <p:cNvPr id="6" name="Footer Placeholder 4">
            <a:extLst>
              <a:ext uri="{FF2B5EF4-FFF2-40B4-BE49-F238E27FC236}">
                <a16:creationId xmlns:a16="http://schemas.microsoft.com/office/drawing/2014/main" id="{F8303D4C-B18A-9743-A0C7-11B35A8BE101}"/>
              </a:ext>
            </a:extLst>
          </p:cNvPr>
          <p:cNvSpPr>
            <a:spLocks noGrp="1"/>
          </p:cNvSpPr>
          <p:nvPr>
            <p:ph type="ftr" sz="quarter" idx="11"/>
          </p:nvPr>
        </p:nvSpPr>
        <p:spPr/>
        <p:txBody>
          <a:bodyPr/>
          <a:lstStyle>
            <a:lvl1pPr>
              <a:defRPr>
                <a:solidFill>
                  <a:srgbClr val="F37021"/>
                </a:solidFill>
              </a:defRPr>
            </a:lvl1pPr>
          </a:lstStyle>
          <a:p>
            <a:pPr>
              <a:defRPr/>
            </a:pPr>
            <a:r>
              <a:rPr lang="en-US"/>
              <a:t>NASW – NASW FOUNDATION</a:t>
            </a:r>
            <a:endParaRPr lang="en-US" dirty="0"/>
          </a:p>
        </p:txBody>
      </p:sp>
      <p:sp>
        <p:nvSpPr>
          <p:cNvPr id="7" name="Slide Number Placeholder 5">
            <a:extLst>
              <a:ext uri="{FF2B5EF4-FFF2-40B4-BE49-F238E27FC236}">
                <a16:creationId xmlns:a16="http://schemas.microsoft.com/office/drawing/2014/main" id="{31A3B429-9FFE-3040-8C48-67D105874FC1}"/>
              </a:ext>
            </a:extLst>
          </p:cNvPr>
          <p:cNvSpPr>
            <a:spLocks noGrp="1"/>
          </p:cNvSpPr>
          <p:nvPr>
            <p:ph type="sldNum" sz="quarter" idx="12"/>
          </p:nvPr>
        </p:nvSpPr>
        <p:spPr/>
        <p:txBody>
          <a:bodyPr/>
          <a:lstStyle>
            <a:lvl1pPr>
              <a:defRPr smtClean="0">
                <a:solidFill>
                  <a:srgbClr val="006B6D"/>
                </a:solidFill>
              </a:defRPr>
            </a:lvl1pPr>
          </a:lstStyle>
          <a:p>
            <a:pPr>
              <a:defRPr/>
            </a:pPr>
            <a:fld id="{148D2E87-D07F-0D4E-99C0-D25DE807F55C}" type="slidenum">
              <a:rPr lang="en-US"/>
              <a:pPr>
                <a:defRPr/>
              </a:pPr>
              <a:t>‹#›</a:t>
            </a:fld>
            <a:endParaRPr lang="en-US" dirty="0"/>
          </a:p>
        </p:txBody>
      </p:sp>
    </p:spTree>
    <p:extLst>
      <p:ext uri="{BB962C8B-B14F-4D97-AF65-F5344CB8AC3E}">
        <p14:creationId xmlns:p14="http://schemas.microsoft.com/office/powerpoint/2010/main" val="20751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F6525-A66C-DB42-9D70-2A99C91D02FA}"/>
              </a:ext>
            </a:extLst>
          </p:cNvPr>
          <p:cNvSpPr>
            <a:spLocks noGrp="1"/>
          </p:cNvSpPr>
          <p:nvPr>
            <p:ph type="dt" sz="half" idx="10"/>
          </p:nvPr>
        </p:nvSpPr>
        <p:spPr/>
        <p:txBody>
          <a:bodyPr/>
          <a:lstStyle>
            <a:lvl1pPr>
              <a:defRPr/>
            </a:lvl1pPr>
          </a:lstStyle>
          <a:p>
            <a:pPr>
              <a:defRPr/>
            </a:pPr>
            <a:fld id="{3A03FF1E-BF09-894A-B71E-2413EDA15BB9}" type="datetime1">
              <a:rPr lang="en-US"/>
              <a:pPr>
                <a:defRPr/>
              </a:pPr>
              <a:t>4/27/2022</a:t>
            </a:fld>
            <a:endParaRPr lang="en-US" dirty="0"/>
          </a:p>
        </p:txBody>
      </p:sp>
      <p:sp>
        <p:nvSpPr>
          <p:cNvPr id="6" name="Footer Placeholder 5">
            <a:extLst>
              <a:ext uri="{FF2B5EF4-FFF2-40B4-BE49-F238E27FC236}">
                <a16:creationId xmlns:a16="http://schemas.microsoft.com/office/drawing/2014/main" id="{00D83A7E-EE3B-2048-85DC-51248A4990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10B7EDA8-0296-5042-87D3-6BB26E874C61}"/>
              </a:ext>
            </a:extLst>
          </p:cNvPr>
          <p:cNvSpPr>
            <a:spLocks noGrp="1"/>
          </p:cNvSpPr>
          <p:nvPr>
            <p:ph type="sldNum" sz="quarter" idx="12"/>
          </p:nvPr>
        </p:nvSpPr>
        <p:spPr/>
        <p:txBody>
          <a:bodyPr/>
          <a:lstStyle>
            <a:lvl1pPr>
              <a:defRPr/>
            </a:lvl1pPr>
          </a:lstStyle>
          <a:p>
            <a:pPr>
              <a:defRPr/>
            </a:pPr>
            <a:fld id="{A228C48D-8320-AC42-9EA8-50DA760A4FFC}" type="slidenum">
              <a:rPr lang="en-US"/>
              <a:pPr>
                <a:defRPr/>
              </a:pPr>
              <a:t>‹#›</a:t>
            </a:fld>
            <a:endParaRPr lang="en-US"/>
          </a:p>
        </p:txBody>
      </p:sp>
    </p:spTree>
    <p:extLst>
      <p:ext uri="{BB962C8B-B14F-4D97-AF65-F5344CB8AC3E}">
        <p14:creationId xmlns:p14="http://schemas.microsoft.com/office/powerpoint/2010/main" val="38267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036037-88E8-4543-95B4-9B1FAF95A42C}"/>
              </a:ext>
            </a:extLst>
          </p:cNvPr>
          <p:cNvSpPr>
            <a:spLocks noGrp="1"/>
          </p:cNvSpPr>
          <p:nvPr>
            <p:ph type="dt" sz="half" idx="10"/>
          </p:nvPr>
        </p:nvSpPr>
        <p:spPr/>
        <p:txBody>
          <a:bodyPr/>
          <a:lstStyle>
            <a:lvl1pPr>
              <a:defRPr/>
            </a:lvl1pPr>
          </a:lstStyle>
          <a:p>
            <a:pPr>
              <a:defRPr/>
            </a:pPr>
            <a:fld id="{192EA564-9D53-1045-936C-D1E4C84BFC5A}" type="datetime1">
              <a:rPr lang="en-US"/>
              <a:pPr>
                <a:defRPr/>
              </a:pPr>
              <a:t>4/27/2022</a:t>
            </a:fld>
            <a:endParaRPr lang="en-US"/>
          </a:p>
        </p:txBody>
      </p:sp>
      <p:sp>
        <p:nvSpPr>
          <p:cNvPr id="8" name="Footer Placeholder 7">
            <a:extLst>
              <a:ext uri="{FF2B5EF4-FFF2-40B4-BE49-F238E27FC236}">
                <a16:creationId xmlns:a16="http://schemas.microsoft.com/office/drawing/2014/main" id="{5B1D8F33-5944-EB47-81A0-2ACF9FF34599}"/>
              </a:ext>
            </a:extLst>
          </p:cNvPr>
          <p:cNvSpPr>
            <a:spLocks noGrp="1"/>
          </p:cNvSpPr>
          <p:nvPr>
            <p:ph type="ftr" sz="quarter" idx="11"/>
          </p:nvPr>
        </p:nvSpPr>
        <p:spPr/>
        <p:txBody>
          <a:bodyPr/>
          <a:lstStyle>
            <a:lvl1pPr>
              <a:defRPr/>
            </a:lvl1pPr>
          </a:lstStyle>
          <a:p>
            <a:pPr>
              <a:defRPr/>
            </a:pPr>
            <a:r>
              <a:rPr lang="en-US"/>
              <a:t>NASW – NASW FOUNDATION</a:t>
            </a:r>
          </a:p>
        </p:txBody>
      </p:sp>
      <p:sp>
        <p:nvSpPr>
          <p:cNvPr id="9" name="Slide Number Placeholder 8">
            <a:extLst>
              <a:ext uri="{FF2B5EF4-FFF2-40B4-BE49-F238E27FC236}">
                <a16:creationId xmlns:a16="http://schemas.microsoft.com/office/drawing/2014/main" id="{35901F25-C94C-7644-9BC8-025AA730BBF3}"/>
              </a:ext>
            </a:extLst>
          </p:cNvPr>
          <p:cNvSpPr>
            <a:spLocks noGrp="1"/>
          </p:cNvSpPr>
          <p:nvPr>
            <p:ph type="sldNum" sz="quarter" idx="12"/>
          </p:nvPr>
        </p:nvSpPr>
        <p:spPr/>
        <p:txBody>
          <a:bodyPr/>
          <a:lstStyle>
            <a:lvl1pPr>
              <a:defRPr/>
            </a:lvl1pPr>
          </a:lstStyle>
          <a:p>
            <a:pPr>
              <a:defRPr/>
            </a:pPr>
            <a:fld id="{E560284C-7A51-BF47-9118-602441D1A194}" type="slidenum">
              <a:rPr lang="en-US"/>
              <a:pPr>
                <a:defRPr/>
              </a:pPr>
              <a:t>‹#›</a:t>
            </a:fld>
            <a:endParaRPr lang="en-US"/>
          </a:p>
        </p:txBody>
      </p:sp>
    </p:spTree>
    <p:extLst>
      <p:ext uri="{BB962C8B-B14F-4D97-AF65-F5344CB8AC3E}">
        <p14:creationId xmlns:p14="http://schemas.microsoft.com/office/powerpoint/2010/main" val="248762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BF8A1E-164F-1E48-9C1C-6784A40647EF}"/>
              </a:ext>
            </a:extLst>
          </p:cNvPr>
          <p:cNvSpPr>
            <a:spLocks noGrp="1"/>
          </p:cNvSpPr>
          <p:nvPr>
            <p:ph type="dt" sz="half" idx="10"/>
          </p:nvPr>
        </p:nvSpPr>
        <p:spPr/>
        <p:txBody>
          <a:bodyPr/>
          <a:lstStyle>
            <a:lvl1pPr>
              <a:defRPr/>
            </a:lvl1pPr>
          </a:lstStyle>
          <a:p>
            <a:pPr>
              <a:defRPr/>
            </a:pPr>
            <a:fld id="{13F5591C-1F11-AB47-B33E-05C1940F92D4}" type="datetime1">
              <a:rPr lang="en-US"/>
              <a:pPr>
                <a:defRPr/>
              </a:pPr>
              <a:t>4/27/2022</a:t>
            </a:fld>
            <a:endParaRPr lang="en-US"/>
          </a:p>
        </p:txBody>
      </p:sp>
      <p:sp>
        <p:nvSpPr>
          <p:cNvPr id="4" name="Footer Placeholder 3">
            <a:extLst>
              <a:ext uri="{FF2B5EF4-FFF2-40B4-BE49-F238E27FC236}">
                <a16:creationId xmlns:a16="http://schemas.microsoft.com/office/drawing/2014/main" id="{EC1A6F3A-7B78-894D-81DF-5D71E6A8A98E}"/>
              </a:ext>
            </a:extLst>
          </p:cNvPr>
          <p:cNvSpPr>
            <a:spLocks noGrp="1"/>
          </p:cNvSpPr>
          <p:nvPr>
            <p:ph type="ftr" sz="quarter" idx="11"/>
          </p:nvPr>
        </p:nvSpPr>
        <p:spPr/>
        <p:txBody>
          <a:bodyPr/>
          <a:lstStyle>
            <a:lvl1pPr>
              <a:defRPr/>
            </a:lvl1pPr>
          </a:lstStyle>
          <a:p>
            <a:pPr>
              <a:defRPr/>
            </a:pPr>
            <a:r>
              <a:rPr lang="en-US"/>
              <a:t>NASW – NASW FOUNDATION</a:t>
            </a:r>
          </a:p>
        </p:txBody>
      </p:sp>
      <p:sp>
        <p:nvSpPr>
          <p:cNvPr id="5" name="Slide Number Placeholder 4">
            <a:extLst>
              <a:ext uri="{FF2B5EF4-FFF2-40B4-BE49-F238E27FC236}">
                <a16:creationId xmlns:a16="http://schemas.microsoft.com/office/drawing/2014/main" id="{A955BF59-CE3B-D14E-B03D-052B5F6E893B}"/>
              </a:ext>
            </a:extLst>
          </p:cNvPr>
          <p:cNvSpPr>
            <a:spLocks noGrp="1"/>
          </p:cNvSpPr>
          <p:nvPr>
            <p:ph type="sldNum" sz="quarter" idx="12"/>
          </p:nvPr>
        </p:nvSpPr>
        <p:spPr/>
        <p:txBody>
          <a:bodyPr/>
          <a:lstStyle>
            <a:lvl1pPr>
              <a:defRPr/>
            </a:lvl1pPr>
          </a:lstStyle>
          <a:p>
            <a:pPr>
              <a:defRPr/>
            </a:pPr>
            <a:fld id="{DC5BF32B-DAB2-B64D-B889-0DF8D1F6F868}" type="slidenum">
              <a:rPr lang="en-US"/>
              <a:pPr>
                <a:defRPr/>
              </a:pPr>
              <a:t>‹#›</a:t>
            </a:fld>
            <a:endParaRPr lang="en-US"/>
          </a:p>
        </p:txBody>
      </p:sp>
    </p:spTree>
    <p:extLst>
      <p:ext uri="{BB962C8B-B14F-4D97-AF65-F5344CB8AC3E}">
        <p14:creationId xmlns:p14="http://schemas.microsoft.com/office/powerpoint/2010/main" val="712579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BA3A49-C0D5-A749-8507-602F10A7B94C}"/>
              </a:ext>
            </a:extLst>
          </p:cNvPr>
          <p:cNvSpPr>
            <a:spLocks noGrp="1"/>
          </p:cNvSpPr>
          <p:nvPr>
            <p:ph type="dt" sz="half" idx="10"/>
          </p:nvPr>
        </p:nvSpPr>
        <p:spPr/>
        <p:txBody>
          <a:bodyPr/>
          <a:lstStyle>
            <a:lvl1pPr>
              <a:defRPr/>
            </a:lvl1pPr>
          </a:lstStyle>
          <a:p>
            <a:pPr>
              <a:defRPr/>
            </a:pPr>
            <a:fld id="{76745095-4A78-7B4A-ACDA-0AAEC505507F}" type="datetime1">
              <a:rPr lang="en-US"/>
              <a:pPr>
                <a:defRPr/>
              </a:pPr>
              <a:t>4/27/2022</a:t>
            </a:fld>
            <a:endParaRPr lang="en-US"/>
          </a:p>
        </p:txBody>
      </p:sp>
      <p:sp>
        <p:nvSpPr>
          <p:cNvPr id="3" name="Footer Placeholder 2">
            <a:extLst>
              <a:ext uri="{FF2B5EF4-FFF2-40B4-BE49-F238E27FC236}">
                <a16:creationId xmlns:a16="http://schemas.microsoft.com/office/drawing/2014/main" id="{B00920D6-18F6-EE43-B5D5-709A74AF28A9}"/>
              </a:ext>
            </a:extLst>
          </p:cNvPr>
          <p:cNvSpPr>
            <a:spLocks noGrp="1"/>
          </p:cNvSpPr>
          <p:nvPr>
            <p:ph type="ftr" sz="quarter" idx="11"/>
          </p:nvPr>
        </p:nvSpPr>
        <p:spPr/>
        <p:txBody>
          <a:bodyPr/>
          <a:lstStyle>
            <a:lvl1pPr>
              <a:defRPr/>
            </a:lvl1pPr>
          </a:lstStyle>
          <a:p>
            <a:pPr>
              <a:defRPr/>
            </a:pPr>
            <a:r>
              <a:rPr lang="en-US"/>
              <a:t>NASW – NASW FOUNDATION</a:t>
            </a:r>
          </a:p>
        </p:txBody>
      </p:sp>
      <p:sp>
        <p:nvSpPr>
          <p:cNvPr id="4" name="Slide Number Placeholder 3">
            <a:extLst>
              <a:ext uri="{FF2B5EF4-FFF2-40B4-BE49-F238E27FC236}">
                <a16:creationId xmlns:a16="http://schemas.microsoft.com/office/drawing/2014/main" id="{A51CAA19-E065-E04D-AB36-ADCC58CECC14}"/>
              </a:ext>
            </a:extLst>
          </p:cNvPr>
          <p:cNvSpPr>
            <a:spLocks noGrp="1"/>
          </p:cNvSpPr>
          <p:nvPr>
            <p:ph type="sldNum" sz="quarter" idx="12"/>
          </p:nvPr>
        </p:nvSpPr>
        <p:spPr/>
        <p:txBody>
          <a:bodyPr/>
          <a:lstStyle>
            <a:lvl1pPr>
              <a:defRPr/>
            </a:lvl1pPr>
          </a:lstStyle>
          <a:p>
            <a:pPr>
              <a:defRPr/>
            </a:pPr>
            <a:fld id="{196D9B3D-660D-8D4D-9ED1-DCFC6C61FC7B}" type="slidenum">
              <a:rPr lang="en-US"/>
              <a:pPr>
                <a:defRPr/>
              </a:pPr>
              <a:t>‹#›</a:t>
            </a:fld>
            <a:endParaRPr lang="en-US"/>
          </a:p>
        </p:txBody>
      </p:sp>
    </p:spTree>
    <p:extLst>
      <p:ext uri="{BB962C8B-B14F-4D97-AF65-F5344CB8AC3E}">
        <p14:creationId xmlns:p14="http://schemas.microsoft.com/office/powerpoint/2010/main" val="282791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001005-4D4A-4947-9C31-86EC2012C80E}"/>
              </a:ext>
            </a:extLst>
          </p:cNvPr>
          <p:cNvSpPr>
            <a:spLocks noGrp="1"/>
          </p:cNvSpPr>
          <p:nvPr>
            <p:ph type="dt" sz="half" idx="10"/>
          </p:nvPr>
        </p:nvSpPr>
        <p:spPr/>
        <p:txBody>
          <a:bodyPr/>
          <a:lstStyle>
            <a:lvl1pPr>
              <a:defRPr/>
            </a:lvl1pPr>
          </a:lstStyle>
          <a:p>
            <a:pPr>
              <a:defRPr/>
            </a:pPr>
            <a:fld id="{0ED5CF9E-6CD1-0C48-AC4F-B94A7AED7F5C}" type="datetime1">
              <a:rPr lang="en-US"/>
              <a:pPr>
                <a:defRPr/>
              </a:pPr>
              <a:t>4/27/2022</a:t>
            </a:fld>
            <a:endParaRPr lang="en-US"/>
          </a:p>
        </p:txBody>
      </p:sp>
      <p:sp>
        <p:nvSpPr>
          <p:cNvPr id="6" name="Footer Placeholder 5">
            <a:extLst>
              <a:ext uri="{FF2B5EF4-FFF2-40B4-BE49-F238E27FC236}">
                <a16:creationId xmlns:a16="http://schemas.microsoft.com/office/drawing/2014/main" id="{74CBE423-819B-0448-86A9-1AE12157E1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92F90423-64E9-AD45-8467-41B6B4C98BA5}"/>
              </a:ext>
            </a:extLst>
          </p:cNvPr>
          <p:cNvSpPr>
            <a:spLocks noGrp="1"/>
          </p:cNvSpPr>
          <p:nvPr>
            <p:ph type="sldNum" sz="quarter" idx="12"/>
          </p:nvPr>
        </p:nvSpPr>
        <p:spPr/>
        <p:txBody>
          <a:bodyPr/>
          <a:lstStyle>
            <a:lvl1pPr>
              <a:defRPr/>
            </a:lvl1pPr>
          </a:lstStyle>
          <a:p>
            <a:pPr>
              <a:defRPr/>
            </a:pPr>
            <a:fld id="{5D9F7B56-99FC-9648-9F66-07A5ECFC6CD8}" type="slidenum">
              <a:rPr lang="en-US"/>
              <a:pPr>
                <a:defRPr/>
              </a:pPr>
              <a:t>‹#›</a:t>
            </a:fld>
            <a:endParaRPr lang="en-US"/>
          </a:p>
        </p:txBody>
      </p:sp>
    </p:spTree>
    <p:extLst>
      <p:ext uri="{BB962C8B-B14F-4D97-AF65-F5344CB8AC3E}">
        <p14:creationId xmlns:p14="http://schemas.microsoft.com/office/powerpoint/2010/main" val="314116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A757B9A-AB15-5D4B-9D24-75008546148B}"/>
              </a:ext>
            </a:extLst>
          </p:cNvPr>
          <p:cNvSpPr>
            <a:spLocks noGrp="1"/>
          </p:cNvSpPr>
          <p:nvPr>
            <p:ph type="dt" sz="half" idx="10"/>
          </p:nvPr>
        </p:nvSpPr>
        <p:spPr/>
        <p:txBody>
          <a:bodyPr/>
          <a:lstStyle>
            <a:lvl1pPr>
              <a:defRPr/>
            </a:lvl1pPr>
          </a:lstStyle>
          <a:p>
            <a:pPr>
              <a:defRPr/>
            </a:pPr>
            <a:fld id="{17A63325-0416-8642-B0F2-22E349866E93}" type="datetime1">
              <a:rPr lang="en-US"/>
              <a:pPr>
                <a:defRPr/>
              </a:pPr>
              <a:t>4/27/2022</a:t>
            </a:fld>
            <a:endParaRPr lang="en-US"/>
          </a:p>
        </p:txBody>
      </p:sp>
      <p:sp>
        <p:nvSpPr>
          <p:cNvPr id="6" name="Footer Placeholder 5">
            <a:extLst>
              <a:ext uri="{FF2B5EF4-FFF2-40B4-BE49-F238E27FC236}">
                <a16:creationId xmlns:a16="http://schemas.microsoft.com/office/drawing/2014/main" id="{76A3D897-BE5C-FA48-BD10-D7D405AFE2FA}"/>
              </a:ext>
            </a:extLst>
          </p:cNvPr>
          <p:cNvSpPr>
            <a:spLocks noGrp="1"/>
          </p:cNvSpPr>
          <p:nvPr>
            <p:ph type="ftr" sz="quarter" idx="11"/>
          </p:nvPr>
        </p:nvSpPr>
        <p:spPr/>
        <p:txBody>
          <a:bodyPr/>
          <a:lstStyle>
            <a:lvl1pPr>
              <a:defRPr/>
            </a:lvl1pPr>
          </a:lstStyle>
          <a:p>
            <a:pPr>
              <a:defRPr/>
            </a:pPr>
            <a:r>
              <a:rPr lang="en-US"/>
              <a:t>NASW – NASW FOUNDATION</a:t>
            </a:r>
          </a:p>
        </p:txBody>
      </p:sp>
      <p:sp>
        <p:nvSpPr>
          <p:cNvPr id="7" name="Slide Number Placeholder 6">
            <a:extLst>
              <a:ext uri="{FF2B5EF4-FFF2-40B4-BE49-F238E27FC236}">
                <a16:creationId xmlns:a16="http://schemas.microsoft.com/office/drawing/2014/main" id="{F9274434-4387-C647-80B8-EE1ED61A6747}"/>
              </a:ext>
            </a:extLst>
          </p:cNvPr>
          <p:cNvSpPr>
            <a:spLocks noGrp="1"/>
          </p:cNvSpPr>
          <p:nvPr>
            <p:ph type="sldNum" sz="quarter" idx="12"/>
          </p:nvPr>
        </p:nvSpPr>
        <p:spPr/>
        <p:txBody>
          <a:bodyPr/>
          <a:lstStyle>
            <a:lvl1pPr>
              <a:defRPr/>
            </a:lvl1pPr>
          </a:lstStyle>
          <a:p>
            <a:pPr>
              <a:defRPr/>
            </a:pPr>
            <a:fld id="{13F0DAA8-6C15-724F-BDAE-0EC28DDE12D8}" type="slidenum">
              <a:rPr lang="en-US"/>
              <a:pPr>
                <a:defRPr/>
              </a:pPr>
              <a:t>‹#›</a:t>
            </a:fld>
            <a:endParaRPr lang="en-US"/>
          </a:p>
        </p:txBody>
      </p:sp>
    </p:spTree>
    <p:extLst>
      <p:ext uri="{BB962C8B-B14F-4D97-AF65-F5344CB8AC3E}">
        <p14:creationId xmlns:p14="http://schemas.microsoft.com/office/powerpoint/2010/main" val="3953063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178268A-23DD-5542-BBCD-0DF21F74CBEA}"/>
              </a:ext>
            </a:extLst>
          </p:cNvPr>
          <p:cNvSpPr>
            <a:spLocks noGrp="1" noChangeArrowheads="1"/>
          </p:cNvSpPr>
          <p:nvPr>
            <p:ph type="title"/>
          </p:nvPr>
        </p:nvSpPr>
        <p:spPr bwMode="auto">
          <a:xfrm>
            <a:off x="628650" y="365125"/>
            <a:ext cx="85153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 name="Text Placeholder 2">
            <a:extLst>
              <a:ext uri="{FF2B5EF4-FFF2-40B4-BE49-F238E27FC236}">
                <a16:creationId xmlns:a16="http://schemas.microsoft.com/office/drawing/2014/main" id="{DD52CE20-24EA-6041-A3B9-EBDDB724A03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CC24-1A3F-444B-B4EE-C63EF2F2AE4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ln>
                  <a:noFill/>
                </a:ln>
                <a:solidFill>
                  <a:srgbClr val="006B6D"/>
                </a:solidFill>
                <a:latin typeface="+mn-lt"/>
              </a:defRPr>
            </a:lvl1pPr>
          </a:lstStyle>
          <a:p>
            <a:pPr>
              <a:defRPr/>
            </a:pPr>
            <a:fld id="{8E033C8C-8A76-FA4F-990A-7D5004A095B7}" type="datetime1">
              <a:rPr lang="en-US"/>
              <a:pPr>
                <a:defRPr/>
              </a:pPr>
              <a:t>4/27/2022</a:t>
            </a:fld>
            <a:endParaRPr lang="en-US" dirty="0"/>
          </a:p>
        </p:txBody>
      </p:sp>
      <p:sp>
        <p:nvSpPr>
          <p:cNvPr id="5" name="Footer Placeholder 4">
            <a:extLst>
              <a:ext uri="{FF2B5EF4-FFF2-40B4-BE49-F238E27FC236}">
                <a16:creationId xmlns:a16="http://schemas.microsoft.com/office/drawing/2014/main" id="{90BFB19E-769E-C540-BDAD-3B1E96B889D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ln>
                  <a:noFill/>
                </a:ln>
                <a:solidFill>
                  <a:srgbClr val="F37021"/>
                </a:solidFill>
                <a:latin typeface="+mn-lt"/>
              </a:defRPr>
            </a:lvl1pPr>
          </a:lstStyle>
          <a:p>
            <a:pPr>
              <a:defRPr/>
            </a:pPr>
            <a:r>
              <a:rPr lang="en-US"/>
              <a:t>NASW – NASW FOUNDATION</a:t>
            </a:r>
            <a:endParaRPr lang="en-US" dirty="0"/>
          </a:p>
        </p:txBody>
      </p:sp>
      <p:sp>
        <p:nvSpPr>
          <p:cNvPr id="6" name="Slide Number Placeholder 5">
            <a:extLst>
              <a:ext uri="{FF2B5EF4-FFF2-40B4-BE49-F238E27FC236}">
                <a16:creationId xmlns:a16="http://schemas.microsoft.com/office/drawing/2014/main" id="{0E0E1862-8D3C-B749-ADB1-E3AF66F7FD2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rgbClr val="006B6D"/>
                </a:solidFill>
                <a:latin typeface="+mn-lt"/>
              </a:defRPr>
            </a:lvl1pPr>
          </a:lstStyle>
          <a:p>
            <a:pPr>
              <a:defRPr/>
            </a:pPr>
            <a:fld id="{8CDA0849-88EC-C64C-A854-8BE6C5727FB5}" type="slidenum">
              <a:rPr lang="en-US"/>
              <a:pPr>
                <a:defRPr/>
              </a:pPr>
              <a:t>‹#›</a:t>
            </a:fld>
            <a:endParaRPr lang="en-US" dirty="0"/>
          </a:p>
        </p:txBody>
      </p:sp>
      <p:pic>
        <p:nvPicPr>
          <p:cNvPr id="1031" name="Picture 7">
            <a:extLst>
              <a:ext uri="{FF2B5EF4-FFF2-40B4-BE49-F238E27FC236}">
                <a16:creationId xmlns:a16="http://schemas.microsoft.com/office/drawing/2014/main" id="{EF1EF6D9-41FC-C241-B5BE-0D3F857E641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t="16811"/>
          <a:stretch>
            <a:fillRect/>
          </a:stretch>
        </p:blipFill>
        <p:spPr bwMode="auto">
          <a:xfrm>
            <a:off x="0" y="12700"/>
            <a:ext cx="914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685800" rtl="0" fontAlgn="base">
        <a:lnSpc>
          <a:spcPct val="90000"/>
        </a:lnSpc>
        <a:spcBef>
          <a:spcPct val="0"/>
        </a:spcBef>
        <a:spcAft>
          <a:spcPct val="0"/>
        </a:spcAft>
        <a:defRPr sz="3300" b="1" kern="1200">
          <a:solidFill>
            <a:srgbClr val="B04757"/>
          </a:solidFill>
          <a:latin typeface="+mj-lt"/>
          <a:ea typeface="+mj-ea"/>
          <a:cs typeface="+mj-cs"/>
        </a:defRPr>
      </a:lvl1pPr>
      <a:lvl2pPr algn="l" defTabSz="685800" rtl="0" fontAlgn="base">
        <a:lnSpc>
          <a:spcPct val="90000"/>
        </a:lnSpc>
        <a:spcBef>
          <a:spcPct val="0"/>
        </a:spcBef>
        <a:spcAft>
          <a:spcPct val="0"/>
        </a:spcAft>
        <a:defRPr sz="3300" b="1">
          <a:solidFill>
            <a:srgbClr val="B04757"/>
          </a:solidFill>
          <a:latin typeface="Arial" panose="020B0604020202020204" pitchFamily="34" charset="0"/>
        </a:defRPr>
      </a:lvl2pPr>
      <a:lvl3pPr algn="l" defTabSz="685800" rtl="0" fontAlgn="base">
        <a:lnSpc>
          <a:spcPct val="90000"/>
        </a:lnSpc>
        <a:spcBef>
          <a:spcPct val="0"/>
        </a:spcBef>
        <a:spcAft>
          <a:spcPct val="0"/>
        </a:spcAft>
        <a:defRPr sz="3300" b="1">
          <a:solidFill>
            <a:srgbClr val="B04757"/>
          </a:solidFill>
          <a:latin typeface="Arial" panose="020B0604020202020204" pitchFamily="34" charset="0"/>
        </a:defRPr>
      </a:lvl3pPr>
      <a:lvl4pPr algn="l" defTabSz="685800" rtl="0" fontAlgn="base">
        <a:lnSpc>
          <a:spcPct val="90000"/>
        </a:lnSpc>
        <a:spcBef>
          <a:spcPct val="0"/>
        </a:spcBef>
        <a:spcAft>
          <a:spcPct val="0"/>
        </a:spcAft>
        <a:defRPr sz="3300" b="1">
          <a:solidFill>
            <a:srgbClr val="B04757"/>
          </a:solidFill>
          <a:latin typeface="Arial" panose="020B0604020202020204" pitchFamily="34" charset="0"/>
        </a:defRPr>
      </a:lvl4pPr>
      <a:lvl5pPr algn="l" defTabSz="685800" rtl="0" fontAlgn="base">
        <a:lnSpc>
          <a:spcPct val="90000"/>
        </a:lnSpc>
        <a:spcBef>
          <a:spcPct val="0"/>
        </a:spcBef>
        <a:spcAft>
          <a:spcPct val="0"/>
        </a:spcAft>
        <a:defRPr sz="3300" b="1">
          <a:solidFill>
            <a:srgbClr val="B04757"/>
          </a:solidFill>
          <a:latin typeface="Arial" panose="020B0604020202020204" pitchFamily="34" charset="0"/>
        </a:defRPr>
      </a:lvl5pPr>
      <a:lvl6pPr marL="457200" algn="l" defTabSz="685800" rtl="0" fontAlgn="base">
        <a:lnSpc>
          <a:spcPct val="90000"/>
        </a:lnSpc>
        <a:spcBef>
          <a:spcPct val="0"/>
        </a:spcBef>
        <a:spcAft>
          <a:spcPct val="0"/>
        </a:spcAft>
        <a:defRPr sz="3300" b="1">
          <a:solidFill>
            <a:srgbClr val="B04757"/>
          </a:solidFill>
          <a:latin typeface="Arial" panose="020B0604020202020204" pitchFamily="34" charset="0"/>
        </a:defRPr>
      </a:lvl6pPr>
      <a:lvl7pPr marL="914400" algn="l" defTabSz="685800" rtl="0" fontAlgn="base">
        <a:lnSpc>
          <a:spcPct val="90000"/>
        </a:lnSpc>
        <a:spcBef>
          <a:spcPct val="0"/>
        </a:spcBef>
        <a:spcAft>
          <a:spcPct val="0"/>
        </a:spcAft>
        <a:defRPr sz="3300" b="1">
          <a:solidFill>
            <a:srgbClr val="B04757"/>
          </a:solidFill>
          <a:latin typeface="Arial" panose="020B0604020202020204" pitchFamily="34" charset="0"/>
        </a:defRPr>
      </a:lvl7pPr>
      <a:lvl8pPr marL="1371600" algn="l" defTabSz="685800" rtl="0" fontAlgn="base">
        <a:lnSpc>
          <a:spcPct val="90000"/>
        </a:lnSpc>
        <a:spcBef>
          <a:spcPct val="0"/>
        </a:spcBef>
        <a:spcAft>
          <a:spcPct val="0"/>
        </a:spcAft>
        <a:defRPr sz="3300" b="1">
          <a:solidFill>
            <a:srgbClr val="B04757"/>
          </a:solidFill>
          <a:latin typeface="Arial" panose="020B0604020202020204" pitchFamily="34" charset="0"/>
        </a:defRPr>
      </a:lvl8pPr>
      <a:lvl9pPr marL="1828800" algn="l" defTabSz="685800" rtl="0" fontAlgn="base">
        <a:lnSpc>
          <a:spcPct val="90000"/>
        </a:lnSpc>
        <a:spcBef>
          <a:spcPct val="0"/>
        </a:spcBef>
        <a:spcAft>
          <a:spcPct val="0"/>
        </a:spcAft>
        <a:defRPr sz="3300" b="1">
          <a:solidFill>
            <a:srgbClr val="B04757"/>
          </a:solidFill>
          <a:latin typeface="Arial" panose="020B0604020202020204" pitchFamily="34" charset="0"/>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nfyi.org/51-useful-aging-out-of-foster-care-statistics-social-race-medi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nfyi.org/51-useful-aging-out-of-foster-care-statistics-social-race-media/"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tu.be/OGKyyhkPJSI"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P629TojpvDU&amp;feature=youtu.b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aecf.org/resources/trauma-informed-practice-with-young-people-in-foster-care/"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4A403-4DE1-4F4B-924E-94ED938DDC5C}"/>
              </a:ext>
            </a:extLst>
          </p:cNvPr>
          <p:cNvSpPr>
            <a:spLocks noGrp="1"/>
          </p:cNvSpPr>
          <p:nvPr>
            <p:ph type="title"/>
          </p:nvPr>
        </p:nvSpPr>
        <p:spPr>
          <a:xfrm>
            <a:off x="628650" y="2308225"/>
            <a:ext cx="7886700" cy="2852738"/>
          </a:xfrm>
        </p:spPr>
        <p:txBody>
          <a:bodyPr rtlCol="0">
            <a:normAutofit fontScale="90000"/>
          </a:bodyPr>
          <a:lstStyle/>
          <a:p>
            <a:pPr fontAlgn="auto">
              <a:spcAft>
                <a:spcPts val="0"/>
              </a:spcAft>
              <a:defRPr/>
            </a:pP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br>
              <a:rPr lang="en-US" dirty="0">
                <a:solidFill>
                  <a:srgbClr val="14A79D"/>
                </a:solidFill>
              </a:rPr>
            </a:br>
            <a:r>
              <a:rPr lang="en-US" sz="4400" dirty="0"/>
              <a:t>Integrating Adolescent Brain Development into Child Welfare Practice with Older Youth</a:t>
            </a:r>
            <a:br>
              <a:rPr lang="en-US" sz="4400" dirty="0"/>
            </a:br>
            <a:br>
              <a:rPr lang="en-US" sz="4400" dirty="0"/>
            </a:br>
            <a:r>
              <a:rPr lang="en-US" sz="3300" b="0" dirty="0"/>
              <a:t>Day One</a:t>
            </a:r>
            <a:br>
              <a:rPr lang="en-US" sz="3300" b="0" dirty="0"/>
            </a:br>
            <a:r>
              <a:rPr lang="en-US" sz="3300" b="0" dirty="0"/>
              <a:t>(Modules 1 to 7)</a:t>
            </a:r>
            <a:br>
              <a:rPr lang="en-US" sz="3300" b="0" dirty="0"/>
            </a:br>
            <a:r>
              <a:rPr lang="en-US" sz="3300" b="0" dirty="0"/>
              <a:t>PowerPoint Slides for Using </a:t>
            </a:r>
            <a:r>
              <a:rPr lang="en-US" sz="3300" b="0"/>
              <a:t>the Curriculum</a:t>
            </a:r>
            <a:br>
              <a:rPr lang="en-US" dirty="0"/>
            </a:br>
            <a:endParaRPr lang="en-US" dirty="0">
              <a:solidFill>
                <a:srgbClr val="14A79D"/>
              </a:solidFill>
            </a:endParaRPr>
          </a:p>
        </p:txBody>
      </p:sp>
      <p:pic>
        <p:nvPicPr>
          <p:cNvPr id="16386" name="Picture 9">
            <a:extLst>
              <a:ext uri="{FF2B5EF4-FFF2-40B4-BE49-F238E27FC236}">
                <a16:creationId xmlns:a16="http://schemas.microsoft.com/office/drawing/2014/main" id="{5D3B48D0-2F60-3B45-881D-CDE5A5ACF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5013"/>
            <a:ext cx="9144000"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Footer Placeholder 1">
            <a:extLst>
              <a:ext uri="{FF2B5EF4-FFF2-40B4-BE49-F238E27FC236}">
                <a16:creationId xmlns:a16="http://schemas.microsoft.com/office/drawing/2014/main" id="{A7C6B7D1-E122-FE43-A811-5B84FB6C491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6388" name="Slide Number Placeholder 2">
            <a:extLst>
              <a:ext uri="{FF2B5EF4-FFF2-40B4-BE49-F238E27FC236}">
                <a16:creationId xmlns:a16="http://schemas.microsoft.com/office/drawing/2014/main" id="{0D63367B-03CF-2B44-B685-A26BB0E776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779618-DD88-674B-8FFF-0FD5DA9DCA75}" type="slidenum">
              <a:rPr lang="en-US" altLang="en-US">
                <a:solidFill>
                  <a:srgbClr val="006B6D"/>
                </a:solidFill>
              </a:rPr>
              <a:pPr fontAlgn="base">
                <a:spcBef>
                  <a:spcPct val="0"/>
                </a:spcBef>
                <a:spcAft>
                  <a:spcPct val="0"/>
                </a:spcAft>
              </a:pPr>
              <a:t>1</a:t>
            </a:fld>
            <a:endParaRPr lang="en-US" altLang="en-US">
              <a:solidFill>
                <a:srgbClr val="006B6D"/>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3A4E8619-267E-2C4F-8545-9CEE33F78C97}"/>
              </a:ext>
            </a:extLst>
          </p:cNvPr>
          <p:cNvSpPr>
            <a:spLocks noGrp="1" noChangeArrowheads="1"/>
          </p:cNvSpPr>
          <p:nvPr>
            <p:ph type="title"/>
          </p:nvPr>
        </p:nvSpPr>
        <p:spPr>
          <a:xfrm>
            <a:off x="628650" y="365125"/>
            <a:ext cx="8515350" cy="1325563"/>
          </a:xfrm>
        </p:spPr>
        <p:txBody>
          <a:bodyPr/>
          <a:lstStyle/>
          <a:p>
            <a:r>
              <a:rPr lang="en-US" altLang="en-US"/>
              <a:t>Letter to a Child</a:t>
            </a:r>
          </a:p>
        </p:txBody>
      </p:sp>
      <p:sp>
        <p:nvSpPr>
          <p:cNvPr id="3" name="Content Placeholder 2">
            <a:extLst>
              <a:ext uri="{FF2B5EF4-FFF2-40B4-BE49-F238E27FC236}">
                <a16:creationId xmlns:a16="http://schemas.microsoft.com/office/drawing/2014/main" id="{6C8B2062-66F3-B74B-9C7F-BF2BE4D9AC02}"/>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What types of outcomes do you hope for the young people you work with?</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What does the child welfare system see as success for young people as they transition from foster care?</a:t>
            </a:r>
            <a:endParaRPr lang="en-US" sz="2000" dirty="0"/>
          </a:p>
        </p:txBody>
      </p:sp>
      <p:sp>
        <p:nvSpPr>
          <p:cNvPr id="27651" name="Footer Placeholder 5">
            <a:extLst>
              <a:ext uri="{FF2B5EF4-FFF2-40B4-BE49-F238E27FC236}">
                <a16:creationId xmlns:a16="http://schemas.microsoft.com/office/drawing/2014/main" id="{D84FE330-0041-5649-A587-995139D11CC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7652" name="Slide Number Placeholder 3">
            <a:extLst>
              <a:ext uri="{FF2B5EF4-FFF2-40B4-BE49-F238E27FC236}">
                <a16:creationId xmlns:a16="http://schemas.microsoft.com/office/drawing/2014/main" id="{33A7A750-75BF-2440-A66C-A03DE9A812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1038A3-40A2-CA45-9F5C-A25E0E555417}" type="slidenum">
              <a:rPr lang="en-US" altLang="en-US">
                <a:solidFill>
                  <a:srgbClr val="006B6D"/>
                </a:solidFill>
              </a:rPr>
              <a:pPr fontAlgn="base">
                <a:spcBef>
                  <a:spcPct val="0"/>
                </a:spcBef>
                <a:spcAft>
                  <a:spcPct val="0"/>
                </a:spcAft>
              </a:pPr>
              <a:t>10</a:t>
            </a:fld>
            <a:endParaRPr lang="en-US" altLang="en-US">
              <a:solidFill>
                <a:srgbClr val="006B6D"/>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EF83481B-8C8C-6B42-9A29-47475D617433}"/>
              </a:ext>
            </a:extLst>
          </p:cNvPr>
          <p:cNvSpPr>
            <a:spLocks noGrp="1" noChangeArrowheads="1"/>
          </p:cNvSpPr>
          <p:nvPr>
            <p:ph type="title"/>
          </p:nvPr>
        </p:nvSpPr>
        <p:spPr>
          <a:xfrm>
            <a:off x="628650" y="365125"/>
            <a:ext cx="8515350" cy="1325563"/>
          </a:xfrm>
        </p:spPr>
        <p:txBody>
          <a:bodyPr/>
          <a:lstStyle/>
          <a:p>
            <a:r>
              <a:rPr lang="en-US" altLang="en-US"/>
              <a:t>Statistics on Foster Youth</a:t>
            </a:r>
          </a:p>
        </p:txBody>
      </p:sp>
      <p:sp>
        <p:nvSpPr>
          <p:cNvPr id="3" name="Content Placeholder 2">
            <a:extLst>
              <a:ext uri="{FF2B5EF4-FFF2-40B4-BE49-F238E27FC236}">
                <a16:creationId xmlns:a16="http://schemas.microsoft.com/office/drawing/2014/main" id="{8FBE5BEC-CB95-004D-8E25-3AD64607EB04}"/>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r>
              <a:rPr lang="en-US" sz="2400" dirty="0"/>
              <a:t>Over 23,000 children will age out of the US foster care system every year </a:t>
            </a:r>
          </a:p>
          <a:p>
            <a:pPr marL="0" indent="0" fontAlgn="auto">
              <a:spcAft>
                <a:spcPts val="0"/>
              </a:spcAft>
              <a:buFont typeface="Arial"/>
              <a:buNone/>
              <a:defRPr/>
            </a:pPr>
            <a:endParaRPr lang="en-US" sz="1800" dirty="0"/>
          </a:p>
          <a:p>
            <a:pPr fontAlgn="auto">
              <a:spcAft>
                <a:spcPts val="0"/>
              </a:spcAft>
              <a:buFont typeface="Arial"/>
              <a:buChar char="•"/>
              <a:defRPr/>
            </a:pPr>
            <a:r>
              <a:rPr lang="en-US" sz="2400" dirty="0"/>
              <a:t>20% of the children who were in foster care will become instantly homeless after reaching age 18</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1 out of every 2 foster kids who age out of the system will have some form of gainful employment by the age of 24</a:t>
            </a:r>
          </a:p>
          <a:p>
            <a:pPr marL="0" indent="0" fontAlgn="auto">
              <a:spcAft>
                <a:spcPts val="0"/>
              </a:spcAft>
              <a:buFont typeface="Arial"/>
              <a:buNone/>
              <a:defRPr/>
            </a:pPr>
            <a:endParaRPr lang="en-US" sz="1800" dirty="0"/>
          </a:p>
          <a:p>
            <a:pPr fontAlgn="auto">
              <a:spcAft>
                <a:spcPts val="0"/>
              </a:spcAft>
              <a:buFont typeface="Arial"/>
              <a:buChar char="•"/>
              <a:defRPr/>
            </a:pPr>
            <a:r>
              <a:rPr lang="en-US" sz="2400" dirty="0"/>
              <a:t>Less than a 3% chance for children who have aged out of foster care to earn a college degree at any point in their life</a:t>
            </a:r>
          </a:p>
          <a:p>
            <a:pPr marL="0" indent="0" fontAlgn="auto">
              <a:spcAft>
                <a:spcPts val="0"/>
              </a:spcAft>
              <a:buFont typeface="Arial"/>
              <a:buNone/>
              <a:defRPr/>
            </a:pPr>
            <a:endParaRPr lang="en-US" sz="1400" dirty="0"/>
          </a:p>
          <a:p>
            <a:pPr fontAlgn="auto">
              <a:spcAft>
                <a:spcPts val="0"/>
              </a:spcAft>
              <a:buFont typeface="Arial"/>
              <a:buChar char="•"/>
              <a:defRPr/>
            </a:pPr>
            <a:endParaRPr lang="en-US" sz="1400" dirty="0"/>
          </a:p>
          <a:p>
            <a:pPr marL="0" indent="0" fontAlgn="auto">
              <a:spcAft>
                <a:spcPts val="0"/>
              </a:spcAft>
              <a:buFont typeface="Arial"/>
              <a:buNone/>
              <a:defRPr/>
            </a:pPr>
            <a:r>
              <a:rPr lang="en-US" sz="1400" dirty="0"/>
              <a:t>Source: </a:t>
            </a:r>
            <a:r>
              <a:rPr lang="en-US" sz="1400" u="sng" dirty="0">
                <a:hlinkClick r:id="rId2"/>
              </a:rPr>
              <a:t>https://www.nfyi.org/51-useful-aging-out-of-foster-care-statistics-social-race-media/</a:t>
            </a:r>
            <a:r>
              <a:rPr lang="en-US" sz="1400" dirty="0"/>
              <a:t> </a:t>
            </a:r>
          </a:p>
        </p:txBody>
      </p:sp>
      <p:sp>
        <p:nvSpPr>
          <p:cNvPr id="28675" name="Footer Placeholder 5">
            <a:extLst>
              <a:ext uri="{FF2B5EF4-FFF2-40B4-BE49-F238E27FC236}">
                <a16:creationId xmlns:a16="http://schemas.microsoft.com/office/drawing/2014/main" id="{0740785E-8893-984D-BD02-10AF0EFB207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8676" name="Slide Number Placeholder 3">
            <a:extLst>
              <a:ext uri="{FF2B5EF4-FFF2-40B4-BE49-F238E27FC236}">
                <a16:creationId xmlns:a16="http://schemas.microsoft.com/office/drawing/2014/main" id="{CA2CCA62-40A4-7046-9331-349E955B6BF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76C274-103B-A347-B48A-BF51EDDB2314}" type="slidenum">
              <a:rPr lang="en-US" altLang="en-US">
                <a:solidFill>
                  <a:srgbClr val="006B6D"/>
                </a:solidFill>
              </a:rPr>
              <a:pPr fontAlgn="base">
                <a:spcBef>
                  <a:spcPct val="0"/>
                </a:spcBef>
                <a:spcAft>
                  <a:spcPct val="0"/>
                </a:spcAft>
              </a:pPr>
              <a:t>11</a:t>
            </a:fld>
            <a:endParaRPr lang="en-US" altLang="en-US">
              <a:solidFill>
                <a:srgbClr val="006B6D"/>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D2842C80-4CDE-7948-8DD7-AE0360C2C875}"/>
              </a:ext>
            </a:extLst>
          </p:cNvPr>
          <p:cNvSpPr>
            <a:spLocks noGrp="1" noChangeArrowheads="1"/>
          </p:cNvSpPr>
          <p:nvPr>
            <p:ph type="title"/>
          </p:nvPr>
        </p:nvSpPr>
        <p:spPr>
          <a:xfrm>
            <a:off x="628650" y="365125"/>
            <a:ext cx="8515350" cy="1325563"/>
          </a:xfrm>
        </p:spPr>
        <p:txBody>
          <a:bodyPr/>
          <a:lstStyle/>
          <a:p>
            <a:r>
              <a:rPr lang="en-US" altLang="en-US"/>
              <a:t>Statistics on Foster Youth (cont.)</a:t>
            </a:r>
          </a:p>
        </p:txBody>
      </p:sp>
      <p:sp>
        <p:nvSpPr>
          <p:cNvPr id="3" name="Content Placeholder 2">
            <a:extLst>
              <a:ext uri="{FF2B5EF4-FFF2-40B4-BE49-F238E27FC236}">
                <a16:creationId xmlns:a16="http://schemas.microsoft.com/office/drawing/2014/main" id="{7D106E07-CEAF-2F43-A6BD-692D757647DC}"/>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7 out of 10 girls who age out of the foster care system will become pregnant before the age of 21</a:t>
            </a:r>
          </a:p>
          <a:p>
            <a:pPr fontAlgn="auto">
              <a:spcAft>
                <a:spcPts val="0"/>
              </a:spcAft>
              <a:buFont typeface="Arial"/>
              <a:buChar char="•"/>
              <a:defRPr/>
            </a:pPr>
            <a:endParaRPr lang="en-US" sz="2400" dirty="0"/>
          </a:p>
          <a:p>
            <a:pPr fontAlgn="auto">
              <a:spcAft>
                <a:spcPts val="0"/>
              </a:spcAft>
              <a:buFont typeface="Arial"/>
              <a:buChar char="•"/>
              <a:defRPr/>
            </a:pPr>
            <a:r>
              <a:rPr lang="en-US" sz="2400" dirty="0"/>
              <a:t>25% of children who age out of the foster care system still suffer from direct effects of PTSD</a:t>
            </a:r>
          </a:p>
          <a:p>
            <a:pPr fontAlgn="auto">
              <a:spcAft>
                <a:spcPts val="0"/>
              </a:spcAft>
              <a:buFont typeface="Arial"/>
              <a:buChar char="•"/>
              <a:defRPr/>
            </a:pPr>
            <a:endParaRPr lang="en-US" sz="2400" dirty="0"/>
          </a:p>
          <a:p>
            <a:pPr fontAlgn="auto">
              <a:spcAft>
                <a:spcPts val="0"/>
              </a:spcAft>
              <a:buFont typeface="Arial"/>
              <a:buChar char="•"/>
              <a:defRPr/>
            </a:pPr>
            <a:r>
              <a:rPr lang="en-US" sz="2400" dirty="0"/>
              <a:t>More than 20,000 young people are not reunited with their families or placed in permanent homes</a:t>
            </a:r>
            <a:endParaRPr lang="en-US" dirty="0"/>
          </a:p>
          <a:p>
            <a:pPr fontAlgn="auto">
              <a:spcAft>
                <a:spcPts val="0"/>
              </a:spcAft>
              <a:buFont typeface="Arial"/>
              <a:buChar char="•"/>
              <a:defRPr/>
            </a:pPr>
            <a:endParaRPr lang="en-US" dirty="0"/>
          </a:p>
          <a:p>
            <a:pPr fontAlgn="auto">
              <a:spcAft>
                <a:spcPts val="0"/>
              </a:spcAft>
              <a:buFont typeface="Arial"/>
              <a:buChar char="•"/>
              <a:defRPr/>
            </a:pPr>
            <a:endParaRPr lang="en-US" sz="1400" dirty="0"/>
          </a:p>
          <a:p>
            <a:pPr fontAlgn="auto">
              <a:spcAft>
                <a:spcPts val="0"/>
              </a:spcAft>
              <a:buFont typeface="Arial"/>
              <a:buChar char="•"/>
              <a:defRPr/>
            </a:pPr>
            <a:endParaRPr lang="en-US" sz="1400" dirty="0"/>
          </a:p>
          <a:p>
            <a:pPr marL="0" indent="0" fontAlgn="auto">
              <a:spcAft>
                <a:spcPts val="0"/>
              </a:spcAft>
              <a:buFont typeface="Arial"/>
              <a:buNone/>
              <a:defRPr/>
            </a:pPr>
            <a:r>
              <a:rPr lang="en-US" sz="1400" dirty="0"/>
              <a:t>Source: </a:t>
            </a:r>
            <a:r>
              <a:rPr lang="en-US" sz="1400" u="sng" dirty="0">
                <a:hlinkClick r:id="rId2"/>
              </a:rPr>
              <a:t>https://www.nfyi.org/51-useful-aging-out-of-foster-care-statistics-social-race-media/</a:t>
            </a:r>
            <a:r>
              <a:rPr lang="en-US" sz="1400" dirty="0"/>
              <a:t> </a:t>
            </a:r>
          </a:p>
        </p:txBody>
      </p:sp>
      <p:sp>
        <p:nvSpPr>
          <p:cNvPr id="29699" name="Footer Placeholder 5">
            <a:extLst>
              <a:ext uri="{FF2B5EF4-FFF2-40B4-BE49-F238E27FC236}">
                <a16:creationId xmlns:a16="http://schemas.microsoft.com/office/drawing/2014/main" id="{9D59C109-1311-6842-BD44-1B0F234419D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9700" name="Slide Number Placeholder 3">
            <a:extLst>
              <a:ext uri="{FF2B5EF4-FFF2-40B4-BE49-F238E27FC236}">
                <a16:creationId xmlns:a16="http://schemas.microsoft.com/office/drawing/2014/main" id="{39FA0D5B-2CA6-E744-BBBB-3B87F744ACF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431741D-CFD6-AB47-9426-E9CE2F5AEAA7}" type="slidenum">
              <a:rPr lang="en-US" altLang="en-US">
                <a:solidFill>
                  <a:srgbClr val="006B6D"/>
                </a:solidFill>
              </a:rPr>
              <a:pPr fontAlgn="base">
                <a:spcBef>
                  <a:spcPct val="0"/>
                </a:spcBef>
                <a:spcAft>
                  <a:spcPct val="0"/>
                </a:spcAft>
              </a:pPr>
              <a:t>12</a:t>
            </a:fld>
            <a:endParaRPr lang="en-US" altLang="en-US">
              <a:solidFill>
                <a:srgbClr val="006B6D"/>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1CDAA803-5B1A-8C4C-A67E-424ECD01EB7A}"/>
              </a:ext>
            </a:extLst>
          </p:cNvPr>
          <p:cNvSpPr>
            <a:spLocks noGrp="1" noChangeArrowheads="1"/>
          </p:cNvSpPr>
          <p:nvPr>
            <p:ph type="title"/>
          </p:nvPr>
        </p:nvSpPr>
        <p:spPr>
          <a:xfrm>
            <a:off x="314325" y="409575"/>
            <a:ext cx="8515350" cy="1325563"/>
          </a:xfrm>
        </p:spPr>
        <p:txBody>
          <a:bodyPr/>
          <a:lstStyle/>
          <a:p>
            <a:r>
              <a:rPr lang="en-US" altLang="en-US"/>
              <a:t>Let’s look at some qualitative educational data:</a:t>
            </a:r>
          </a:p>
        </p:txBody>
      </p:sp>
      <p:sp>
        <p:nvSpPr>
          <p:cNvPr id="3" name="Content Placeholder 2">
            <a:extLst>
              <a:ext uri="{FF2B5EF4-FFF2-40B4-BE49-F238E27FC236}">
                <a16:creationId xmlns:a16="http://schemas.microsoft.com/office/drawing/2014/main" id="{9D6364EF-00F0-ED4D-9FC8-C06F463B393A}"/>
              </a:ext>
            </a:extLst>
          </p:cNvPr>
          <p:cNvSpPr>
            <a:spLocks noGrp="1"/>
          </p:cNvSpPr>
          <p:nvPr>
            <p:ph idx="1"/>
          </p:nvPr>
        </p:nvSpPr>
        <p:spPr/>
        <p:txBody>
          <a:bodyPr/>
          <a:lstStyle/>
          <a:p>
            <a:pPr fontAlgn="auto">
              <a:spcAft>
                <a:spcPts val="0"/>
              </a:spcAft>
              <a:buFont typeface="Arial"/>
              <a:buChar char="•"/>
              <a:defRPr/>
            </a:pPr>
            <a:r>
              <a:rPr lang="en-US" dirty="0"/>
              <a:t>Former foster youth indicate that they understand the value of relationships and want to be in relationships, but often become frustrated and experience stigmatization by campus staff who are unaware and uninformed of their needs and experiences.</a:t>
            </a:r>
          </a:p>
          <a:p>
            <a:pPr fontAlgn="auto">
              <a:spcAft>
                <a:spcPts val="0"/>
              </a:spcAft>
              <a:buFont typeface="Arial"/>
              <a:buChar char="•"/>
              <a:defRPr/>
            </a:pPr>
            <a:r>
              <a:rPr lang="en-US" dirty="0"/>
              <a:t>Emerging adults from foster care were able to identify and understand problems they were facing yet struggle with decision making and problem solving from a residual effect of being in foster care.</a:t>
            </a:r>
          </a:p>
          <a:p>
            <a:pPr fontAlgn="auto">
              <a:spcAft>
                <a:spcPts val="0"/>
              </a:spcAft>
              <a:buFont typeface="Arial"/>
              <a:buChar char="•"/>
              <a:defRPr/>
            </a:pPr>
            <a:r>
              <a:rPr lang="en-US" dirty="0"/>
              <a:t>Former foster youth report a strong determination to attend and finish college.</a:t>
            </a:r>
          </a:p>
          <a:p>
            <a:pPr marL="0" indent="0" fontAlgn="auto">
              <a:spcAft>
                <a:spcPts val="0"/>
              </a:spcAft>
              <a:buFont typeface="Arial"/>
              <a:buNone/>
              <a:defRPr/>
            </a:pPr>
            <a:endParaRPr lang="en-US" dirty="0"/>
          </a:p>
        </p:txBody>
      </p:sp>
      <p:sp>
        <p:nvSpPr>
          <p:cNvPr id="30723" name="Footer Placeholder 4">
            <a:extLst>
              <a:ext uri="{FF2B5EF4-FFF2-40B4-BE49-F238E27FC236}">
                <a16:creationId xmlns:a16="http://schemas.microsoft.com/office/drawing/2014/main" id="{6B6F985E-28E8-8B48-AE70-E030CB03467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0724" name="Slide Number Placeholder 5">
            <a:extLst>
              <a:ext uri="{FF2B5EF4-FFF2-40B4-BE49-F238E27FC236}">
                <a16:creationId xmlns:a16="http://schemas.microsoft.com/office/drawing/2014/main" id="{F0FD9D4A-EBA1-D24A-A749-41B150C4626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20642A8-0EE1-7440-B0CD-3B9A80A9C79E}" type="slidenum">
              <a:rPr lang="en-US" altLang="en-US">
                <a:solidFill>
                  <a:srgbClr val="006B6D"/>
                </a:solidFill>
              </a:rPr>
              <a:pPr fontAlgn="base">
                <a:spcBef>
                  <a:spcPct val="0"/>
                </a:spcBef>
                <a:spcAft>
                  <a:spcPct val="0"/>
                </a:spcAft>
              </a:pPr>
              <a:t>13</a:t>
            </a:fld>
            <a:endParaRPr lang="en-US" altLang="en-US">
              <a:solidFill>
                <a:srgbClr val="006B6D"/>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CFFF71C2-4757-B64B-89BF-2177F52FD1A0}"/>
              </a:ext>
            </a:extLst>
          </p:cNvPr>
          <p:cNvSpPr>
            <a:spLocks noGrp="1" noChangeArrowheads="1"/>
          </p:cNvSpPr>
          <p:nvPr>
            <p:ph type="title"/>
          </p:nvPr>
        </p:nvSpPr>
        <p:spPr>
          <a:xfrm>
            <a:off x="628650" y="365125"/>
            <a:ext cx="8515350" cy="1325563"/>
          </a:xfrm>
        </p:spPr>
        <p:txBody>
          <a:bodyPr/>
          <a:lstStyle/>
          <a:p>
            <a:r>
              <a:rPr lang="en-US" altLang="en-US"/>
              <a:t>Let’s look at some qualitative educational data:</a:t>
            </a:r>
          </a:p>
        </p:txBody>
      </p:sp>
      <p:sp>
        <p:nvSpPr>
          <p:cNvPr id="31746" name="Content Placeholder 2">
            <a:extLst>
              <a:ext uri="{FF2B5EF4-FFF2-40B4-BE49-F238E27FC236}">
                <a16:creationId xmlns:a16="http://schemas.microsoft.com/office/drawing/2014/main" id="{068B5656-2C11-0F4C-9E6B-53136D4EF7ED}"/>
              </a:ext>
            </a:extLst>
          </p:cNvPr>
          <p:cNvSpPr>
            <a:spLocks noGrp="1" noChangeArrowheads="1"/>
          </p:cNvSpPr>
          <p:nvPr>
            <p:ph idx="1"/>
          </p:nvPr>
        </p:nvSpPr>
        <p:spPr bwMode="auto"/>
        <p:txBody>
          <a:bodyPr wrap="square" numCol="1" anchor="t" anchorCtr="0" compatLnSpc="1">
            <a:prstTxWarp prst="textNoShape">
              <a:avLst/>
            </a:prstTxWarp>
            <a:normAutofit lnSpcReduction="10000"/>
          </a:bodyPr>
          <a:lstStyle/>
          <a:p>
            <a:r>
              <a:rPr lang="en-US" altLang="en-US" sz="2800" baseline="30000"/>
              <a:t>Tobolowsky, B.F., Madden, E.E., &amp; Scannapieco, M. (2017). Living on the edge: The postsecondary journeys of foster care alumni. </a:t>
            </a:r>
            <a:r>
              <a:rPr lang="en-US" altLang="en-US" sz="2800" i="1" baseline="30000"/>
              <a:t>College Student Affairs Journal</a:t>
            </a:r>
            <a:r>
              <a:rPr lang="en-US" altLang="en-US" sz="2800" baseline="30000"/>
              <a:t>, 35 (1), 1-15.</a:t>
            </a:r>
          </a:p>
          <a:p>
            <a:r>
              <a:rPr lang="en-US" altLang="en-US" sz="2000"/>
              <a:t>Olson, A., Scherer, D.G., &amp; Cohen, A.L. (2017). Decision-making of emerging adults aging out of foster care. </a:t>
            </a:r>
            <a:r>
              <a:rPr lang="en-US" altLang="en-US" sz="2000" i="1"/>
              <a:t>Child and Youth Services Review</a:t>
            </a:r>
            <a:r>
              <a:rPr lang="en-US" altLang="en-US" sz="2000"/>
              <a:t>, 82 (June 2016), 81-86. </a:t>
            </a:r>
          </a:p>
          <a:p>
            <a:r>
              <a:rPr lang="en-US" altLang="en-US" sz="2000"/>
              <a:t>Lovitt, B.T., &amp; Emerson, J. (2008). Foster youth who have succeeded in higher education: common themes. </a:t>
            </a:r>
            <a:r>
              <a:rPr lang="en-US" altLang="en-US" sz="2000" i="1"/>
              <a:t>NCSET Information Brief, </a:t>
            </a:r>
            <a:r>
              <a:rPr lang="en-US" altLang="en-US" sz="2000"/>
              <a:t>7 (1). National Center of Secondary Education and Transition, https://conservancy.umn.edu/bitstream/handle/11299/49249/NCSETInfoBrief_7.1%20April%202008.pdf?sequence=1&amp;isAllowed=y.</a:t>
            </a:r>
          </a:p>
          <a:p>
            <a:r>
              <a:rPr lang="en-US" altLang="en-US" sz="2000"/>
              <a:t>Unrau, Y.A., Font, S.A., &amp; Rawls, G. (2012) Readiness for college engagement among students who have aged out of foster care. </a:t>
            </a:r>
            <a:r>
              <a:rPr lang="en-US" altLang="en-US" sz="2000" i="1"/>
              <a:t>Children and Youth Services Review</a:t>
            </a:r>
            <a:r>
              <a:rPr lang="en-US" altLang="en-US" sz="2000"/>
              <a:t>, 34 (1), 76 -83. </a:t>
            </a:r>
            <a:endParaRPr lang="en-US" altLang="en-US" sz="2000" b="1">
              <a:solidFill>
                <a:srgbClr val="FF0000"/>
              </a:solidFill>
            </a:endParaRPr>
          </a:p>
        </p:txBody>
      </p:sp>
      <p:sp>
        <p:nvSpPr>
          <p:cNvPr id="31747" name="Footer Placeholder 4">
            <a:extLst>
              <a:ext uri="{FF2B5EF4-FFF2-40B4-BE49-F238E27FC236}">
                <a16:creationId xmlns:a16="http://schemas.microsoft.com/office/drawing/2014/main" id="{900FD403-ECE2-7641-BD51-346209774E5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1748" name="Slide Number Placeholder 5">
            <a:extLst>
              <a:ext uri="{FF2B5EF4-FFF2-40B4-BE49-F238E27FC236}">
                <a16:creationId xmlns:a16="http://schemas.microsoft.com/office/drawing/2014/main" id="{EE65B759-CCC3-BB45-93D1-4A6D28D7DE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6D71FA7-594B-B644-8A48-F07258C1BD8B}" type="slidenum">
              <a:rPr lang="en-US" altLang="en-US">
                <a:solidFill>
                  <a:srgbClr val="006B6D"/>
                </a:solidFill>
              </a:rPr>
              <a:pPr fontAlgn="base">
                <a:spcBef>
                  <a:spcPct val="0"/>
                </a:spcBef>
                <a:spcAft>
                  <a:spcPct val="0"/>
                </a:spcAft>
              </a:pPr>
              <a:t>14</a:t>
            </a:fld>
            <a:endParaRPr lang="en-US" altLang="en-US">
              <a:solidFill>
                <a:srgbClr val="006B6D"/>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6">
            <a:extLst>
              <a:ext uri="{FF2B5EF4-FFF2-40B4-BE49-F238E27FC236}">
                <a16:creationId xmlns:a16="http://schemas.microsoft.com/office/drawing/2014/main" id="{77028DD8-E32E-3E43-A948-AB735EE9CC72}"/>
              </a:ext>
            </a:extLst>
          </p:cNvPr>
          <p:cNvSpPr>
            <a:spLocks noGrp="1" noChangeArrowheads="1"/>
          </p:cNvSpPr>
          <p:nvPr>
            <p:ph type="title"/>
          </p:nvPr>
        </p:nvSpPr>
        <p:spPr>
          <a:xfrm>
            <a:off x="314325" y="409575"/>
            <a:ext cx="8515350" cy="1325563"/>
          </a:xfrm>
        </p:spPr>
        <p:txBody>
          <a:bodyPr/>
          <a:lstStyle/>
          <a:p>
            <a:r>
              <a:rPr lang="en-US" altLang="en-US" sz="3600"/>
              <a:t>  Discussion Questions:</a:t>
            </a:r>
            <a:endParaRPr lang="en-US" altLang="en-US"/>
          </a:p>
        </p:txBody>
      </p:sp>
      <p:sp>
        <p:nvSpPr>
          <p:cNvPr id="8" name="Content Placeholder 7">
            <a:extLst>
              <a:ext uri="{FF2B5EF4-FFF2-40B4-BE49-F238E27FC236}">
                <a16:creationId xmlns:a16="http://schemas.microsoft.com/office/drawing/2014/main" id="{51112137-DEE3-AD48-848B-E9AFC830AEE4}"/>
              </a:ext>
            </a:extLst>
          </p:cNvPr>
          <p:cNvSpPr>
            <a:spLocks noGrp="1"/>
          </p:cNvSpPr>
          <p:nvPr>
            <p:ph idx="1"/>
          </p:nvPr>
        </p:nvSpPr>
        <p:spPr>
          <a:xfrm>
            <a:off x="546100" y="1825625"/>
            <a:ext cx="7969250" cy="4054475"/>
          </a:xfrm>
        </p:spPr>
        <p:txBody>
          <a:bodyPr>
            <a:normAutofit fontScale="55000" lnSpcReduction="20000"/>
          </a:bodyPr>
          <a:lstStyle/>
          <a:p>
            <a:pPr marL="0" indent="0" fontAlgn="auto">
              <a:spcAft>
                <a:spcPts val="0"/>
              </a:spcAft>
              <a:buFont typeface="Arial"/>
              <a:buNone/>
              <a:defRPr/>
            </a:pPr>
            <a:r>
              <a:rPr lang="en-US" sz="4400" dirty="0"/>
              <a:t>What is the difference between the two types of data?</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What are former youth in care telling us that can inform our practices to improve outcomes?</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How do race, gender, and identity influence this data?</a:t>
            </a:r>
          </a:p>
          <a:p>
            <a:pPr marL="0" indent="0" fontAlgn="auto">
              <a:spcAft>
                <a:spcPts val="0"/>
              </a:spcAft>
              <a:buFont typeface="Arial"/>
              <a:buNone/>
              <a:defRPr/>
            </a:pPr>
            <a:endParaRPr lang="en-US" sz="4400" dirty="0"/>
          </a:p>
          <a:p>
            <a:pPr marL="0" indent="0" fontAlgn="auto">
              <a:spcAft>
                <a:spcPts val="0"/>
              </a:spcAft>
              <a:buFont typeface="Arial"/>
              <a:buNone/>
              <a:defRPr/>
            </a:pPr>
            <a:r>
              <a:rPr lang="en-US" sz="4400" dirty="0"/>
              <a:t>Why this data is important  in our work with older youth?</a:t>
            </a:r>
            <a:br>
              <a:rPr lang="en-US" sz="2400" dirty="0"/>
            </a:br>
            <a:endParaRPr lang="en-US" sz="2400" dirty="0"/>
          </a:p>
          <a:p>
            <a:pPr marL="0" indent="0" fontAlgn="auto">
              <a:spcAft>
                <a:spcPts val="0"/>
              </a:spcAft>
              <a:buFont typeface="Arial"/>
              <a:buNone/>
              <a:defRPr/>
            </a:pPr>
            <a:br>
              <a:rPr lang="en-US" sz="2400" dirty="0"/>
            </a:br>
            <a:br>
              <a:rPr lang="en-US" sz="2400" dirty="0"/>
            </a:br>
            <a:endParaRPr lang="en-US" sz="2400" dirty="0"/>
          </a:p>
          <a:p>
            <a:pPr marL="0" indent="0" fontAlgn="auto">
              <a:spcAft>
                <a:spcPts val="0"/>
              </a:spcAft>
              <a:buFont typeface="Arial"/>
              <a:buNone/>
              <a:defRPr/>
            </a:pPr>
            <a:br>
              <a:rPr lang="en-US" sz="2400" dirty="0"/>
            </a:br>
            <a:endParaRPr lang="en-US" dirty="0"/>
          </a:p>
        </p:txBody>
      </p:sp>
      <p:sp>
        <p:nvSpPr>
          <p:cNvPr id="32771" name="Footer Placeholder 4">
            <a:extLst>
              <a:ext uri="{FF2B5EF4-FFF2-40B4-BE49-F238E27FC236}">
                <a16:creationId xmlns:a16="http://schemas.microsoft.com/office/drawing/2014/main" id="{CA0F8D16-175E-3A44-8F1C-E2F12858EE4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2772" name="Slide Number Placeholder 5">
            <a:extLst>
              <a:ext uri="{FF2B5EF4-FFF2-40B4-BE49-F238E27FC236}">
                <a16:creationId xmlns:a16="http://schemas.microsoft.com/office/drawing/2014/main" id="{E8748D42-5DBB-E24B-9A80-509E97410A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876D75A-1F66-A247-A6D2-90EBD7581435}" type="slidenum">
              <a:rPr lang="en-US" altLang="en-US">
                <a:solidFill>
                  <a:srgbClr val="006B6D"/>
                </a:solidFill>
              </a:rPr>
              <a:pPr fontAlgn="base">
                <a:spcBef>
                  <a:spcPct val="0"/>
                </a:spcBef>
                <a:spcAft>
                  <a:spcPct val="0"/>
                </a:spcAft>
              </a:pPr>
              <a:t>15</a:t>
            </a:fld>
            <a:endParaRPr lang="en-US" altLang="en-US">
              <a:solidFill>
                <a:srgbClr val="006B6D"/>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FFC662F1-1811-6B47-B495-94AD6B41BE02}"/>
              </a:ext>
            </a:extLst>
          </p:cNvPr>
          <p:cNvSpPr>
            <a:spLocks noGrp="1" noChangeArrowheads="1"/>
          </p:cNvSpPr>
          <p:nvPr>
            <p:ph type="title"/>
          </p:nvPr>
        </p:nvSpPr>
        <p:spPr>
          <a:xfrm>
            <a:off x="479425" y="409575"/>
            <a:ext cx="8035925" cy="1325563"/>
          </a:xfrm>
        </p:spPr>
        <p:txBody>
          <a:bodyPr/>
          <a:lstStyle/>
          <a:p>
            <a:r>
              <a:rPr lang="en-US" altLang="en-US" sz="3600"/>
              <a:t>Reflections</a:t>
            </a:r>
          </a:p>
        </p:txBody>
      </p:sp>
      <p:sp>
        <p:nvSpPr>
          <p:cNvPr id="33794" name="Content Placeholder 2">
            <a:extLst>
              <a:ext uri="{FF2B5EF4-FFF2-40B4-BE49-F238E27FC236}">
                <a16:creationId xmlns:a16="http://schemas.microsoft.com/office/drawing/2014/main" id="{1FF758FC-F1E3-2F4B-86BD-6695611E8993}"/>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endParaRPr lang="en-US" altLang="en-US" sz="3200"/>
          </a:p>
          <a:p>
            <a:pPr marL="0" indent="0">
              <a:buFont typeface="Arial" panose="020B0604020202020204" pitchFamily="34" charset="0"/>
              <a:buNone/>
            </a:pPr>
            <a:r>
              <a:rPr lang="en-US" altLang="en-US" sz="3200"/>
              <a:t>What is one thing I can incorporate into my practice with young people to influence outcomes?</a:t>
            </a:r>
          </a:p>
        </p:txBody>
      </p:sp>
      <p:sp>
        <p:nvSpPr>
          <p:cNvPr id="33795" name="Footer Placeholder 4">
            <a:extLst>
              <a:ext uri="{FF2B5EF4-FFF2-40B4-BE49-F238E27FC236}">
                <a16:creationId xmlns:a16="http://schemas.microsoft.com/office/drawing/2014/main" id="{51479142-DB04-6F4E-9420-0A22DCED5E3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3796" name="Slide Number Placeholder 5">
            <a:extLst>
              <a:ext uri="{FF2B5EF4-FFF2-40B4-BE49-F238E27FC236}">
                <a16:creationId xmlns:a16="http://schemas.microsoft.com/office/drawing/2014/main" id="{EC5DEA32-A124-F94F-BFB0-8502AAA53B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8FA9A37-FBB5-8F41-B671-3BDA9245747F}" type="slidenum">
              <a:rPr lang="en-US" altLang="en-US">
                <a:solidFill>
                  <a:srgbClr val="006B6D"/>
                </a:solidFill>
              </a:rPr>
              <a:pPr fontAlgn="base">
                <a:spcBef>
                  <a:spcPct val="0"/>
                </a:spcBef>
                <a:spcAft>
                  <a:spcPct val="0"/>
                </a:spcAft>
              </a:pPr>
              <a:t>16</a:t>
            </a:fld>
            <a:endParaRPr lang="en-US" altLang="en-US">
              <a:solidFill>
                <a:srgbClr val="006B6D"/>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0D401-CDA6-5A46-A090-FE0910D059E3}"/>
              </a:ext>
            </a:extLst>
          </p:cNvPr>
          <p:cNvSpPr>
            <a:spLocks noGrp="1"/>
          </p:cNvSpPr>
          <p:nvPr>
            <p:ph type="title"/>
          </p:nvPr>
        </p:nvSpPr>
        <p:spPr>
          <a:xfrm>
            <a:off x="438150" y="2581275"/>
            <a:ext cx="7886700" cy="847725"/>
          </a:xfrm>
        </p:spPr>
        <p:txBody>
          <a:bodyPr rtlCol="0">
            <a:normAutofit fontScale="90000"/>
          </a:bodyPr>
          <a:lstStyle/>
          <a:p>
            <a:pPr fontAlgn="auto">
              <a:spcAft>
                <a:spcPts val="0"/>
              </a:spcAft>
              <a:defRPr/>
            </a:pPr>
            <a:r>
              <a:rPr lang="en-US" sz="4000" dirty="0"/>
              <a:t>Module 3: </a:t>
            </a:r>
            <a:br>
              <a:rPr lang="en-US" sz="4000" dirty="0"/>
            </a:br>
            <a:r>
              <a:rPr lang="en-US" sz="4000" dirty="0"/>
              <a:t>Adolescent Development</a:t>
            </a:r>
          </a:p>
        </p:txBody>
      </p:sp>
      <p:sp>
        <p:nvSpPr>
          <p:cNvPr id="34818" name="Footer Placeholder 5">
            <a:extLst>
              <a:ext uri="{FF2B5EF4-FFF2-40B4-BE49-F238E27FC236}">
                <a16:creationId xmlns:a16="http://schemas.microsoft.com/office/drawing/2014/main" id="{01A82DC3-7729-954B-9E80-35191AE02A5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4819" name="Slide Number Placeholder 4">
            <a:extLst>
              <a:ext uri="{FF2B5EF4-FFF2-40B4-BE49-F238E27FC236}">
                <a16:creationId xmlns:a16="http://schemas.microsoft.com/office/drawing/2014/main" id="{604E1FB9-B5FC-5B48-97CC-0C4582D748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61F09C1-96A8-1A49-902E-CC4358CFBB69}" type="slidenum">
              <a:rPr lang="en-US" altLang="en-US">
                <a:solidFill>
                  <a:srgbClr val="006B6D"/>
                </a:solidFill>
              </a:rPr>
              <a:pPr fontAlgn="base">
                <a:spcBef>
                  <a:spcPct val="0"/>
                </a:spcBef>
                <a:spcAft>
                  <a:spcPct val="0"/>
                </a:spcAft>
              </a:pPr>
              <a:t>17</a:t>
            </a:fld>
            <a:endParaRPr lang="en-US" altLang="en-US">
              <a:solidFill>
                <a:srgbClr val="006B6D"/>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1F927059-55A6-D948-89F8-CEE32C8298CF}"/>
              </a:ext>
            </a:extLst>
          </p:cNvPr>
          <p:cNvSpPr>
            <a:spLocks noGrp="1" noChangeArrowheads="1"/>
          </p:cNvSpPr>
          <p:nvPr>
            <p:ph type="title"/>
          </p:nvPr>
        </p:nvSpPr>
        <p:spPr>
          <a:xfrm>
            <a:off x="508000" y="1951038"/>
            <a:ext cx="7886700" cy="1928812"/>
          </a:xfrm>
        </p:spPr>
        <p:txBody>
          <a:bodyPr/>
          <a:lstStyle/>
          <a:p>
            <a:pPr algn="ctr"/>
            <a:r>
              <a:rPr lang="en-US" altLang="en-US" sz="3600" b="0"/>
              <a:t>When we think of adolescents in general, what words come to mind</a:t>
            </a:r>
            <a:r>
              <a:rPr lang="en-US" altLang="en-US" b="0"/>
              <a:t>?</a:t>
            </a:r>
          </a:p>
        </p:txBody>
      </p:sp>
      <p:sp>
        <p:nvSpPr>
          <p:cNvPr id="36866" name="Footer Placeholder 5">
            <a:extLst>
              <a:ext uri="{FF2B5EF4-FFF2-40B4-BE49-F238E27FC236}">
                <a16:creationId xmlns:a16="http://schemas.microsoft.com/office/drawing/2014/main" id="{FC4276BF-A0EC-D54B-829B-1B308B53A69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6867" name="Slide Number Placeholder 3">
            <a:extLst>
              <a:ext uri="{FF2B5EF4-FFF2-40B4-BE49-F238E27FC236}">
                <a16:creationId xmlns:a16="http://schemas.microsoft.com/office/drawing/2014/main" id="{E3F35B9C-5E87-8540-95D3-45307D2132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ACC97D7-38A7-A041-BBF4-67AF5B7CD4C8}" type="slidenum">
              <a:rPr lang="en-US" altLang="en-US">
                <a:solidFill>
                  <a:srgbClr val="006B6D"/>
                </a:solidFill>
              </a:rPr>
              <a:pPr fontAlgn="base">
                <a:spcBef>
                  <a:spcPct val="0"/>
                </a:spcBef>
                <a:spcAft>
                  <a:spcPct val="0"/>
                </a:spcAft>
              </a:pPr>
              <a:t>18</a:t>
            </a:fld>
            <a:endParaRPr lang="en-US" altLang="en-US">
              <a:solidFill>
                <a:srgbClr val="006B6D"/>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ABDF06A0-12ED-9E4D-8B5B-981DBC032D5A}"/>
              </a:ext>
            </a:extLst>
          </p:cNvPr>
          <p:cNvSpPr>
            <a:spLocks noGrp="1" noChangeArrowheads="1"/>
          </p:cNvSpPr>
          <p:nvPr>
            <p:ph type="title"/>
          </p:nvPr>
        </p:nvSpPr>
        <p:spPr>
          <a:xfrm>
            <a:off x="628650" y="365125"/>
            <a:ext cx="7953375" cy="1325563"/>
          </a:xfrm>
        </p:spPr>
        <p:txBody>
          <a:bodyPr/>
          <a:lstStyle/>
          <a:p>
            <a:r>
              <a:rPr lang="en-US" altLang="en-US"/>
              <a:t>During </a:t>
            </a:r>
            <a:r>
              <a:rPr lang="en-US" altLang="en-US" sz="3600"/>
              <a:t>adolescence</a:t>
            </a:r>
            <a:r>
              <a:rPr lang="en-US" altLang="en-US"/>
              <a:t>…</a:t>
            </a:r>
          </a:p>
        </p:txBody>
      </p:sp>
      <p:sp>
        <p:nvSpPr>
          <p:cNvPr id="37890" name="Content Placeholder 2">
            <a:extLst>
              <a:ext uri="{FF2B5EF4-FFF2-40B4-BE49-F238E27FC236}">
                <a16:creationId xmlns:a16="http://schemas.microsoft.com/office/drawing/2014/main" id="{7AC60FB0-89EC-3B4E-B13F-C202377FFEDA}"/>
              </a:ext>
            </a:extLst>
          </p:cNvPr>
          <p:cNvSpPr>
            <a:spLocks noGrp="1" noChangeArrowheads="1"/>
          </p:cNvSpPr>
          <p:nvPr>
            <p:ph idx="1"/>
          </p:nvPr>
        </p:nvSpPr>
        <p:spPr bwMode="auto">
          <a:xfrm>
            <a:off x="628650" y="1446213"/>
            <a:ext cx="7886700" cy="4148137"/>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a:p>
          <a:p>
            <a:pPr marL="0" indent="0">
              <a:buFont typeface="Arial" panose="020B0604020202020204" pitchFamily="34" charset="0"/>
              <a:buNone/>
            </a:pPr>
            <a:r>
              <a:rPr lang="en-US" altLang="en-US" sz="2800"/>
              <a:t>Young people are trying to answer the following questions:</a:t>
            </a:r>
          </a:p>
          <a:p>
            <a:pPr marL="0" indent="0">
              <a:buFont typeface="Arial" panose="020B0604020202020204" pitchFamily="34" charset="0"/>
              <a:buNone/>
            </a:pPr>
            <a:endParaRPr lang="en-US" altLang="en-US" sz="2400"/>
          </a:p>
          <a:p>
            <a:pPr lvl="2"/>
            <a:r>
              <a:rPr lang="en-US" altLang="en-US" sz="2400"/>
              <a:t>Who am I?</a:t>
            </a:r>
          </a:p>
          <a:p>
            <a:pPr lvl="2"/>
            <a:endParaRPr lang="en-US" altLang="en-US" sz="2400"/>
          </a:p>
          <a:p>
            <a:pPr lvl="2"/>
            <a:r>
              <a:rPr lang="en-US" altLang="en-US" sz="2400"/>
              <a:t>Am I normal?</a:t>
            </a:r>
          </a:p>
          <a:p>
            <a:pPr lvl="2"/>
            <a:endParaRPr lang="en-US" altLang="en-US" sz="2400"/>
          </a:p>
          <a:p>
            <a:pPr lvl="2"/>
            <a:r>
              <a:rPr lang="en-US" altLang="en-US" sz="2400"/>
              <a:t>How do I fit in?</a:t>
            </a:r>
          </a:p>
          <a:p>
            <a:pPr marL="0" indent="0">
              <a:buFont typeface="Arial" panose="020B0604020202020204" pitchFamily="34" charset="0"/>
              <a:buNone/>
            </a:pPr>
            <a:endParaRPr lang="en-US" altLang="en-US" sz="2400"/>
          </a:p>
        </p:txBody>
      </p:sp>
      <p:sp>
        <p:nvSpPr>
          <p:cNvPr id="37891" name="Footer Placeholder 5">
            <a:extLst>
              <a:ext uri="{FF2B5EF4-FFF2-40B4-BE49-F238E27FC236}">
                <a16:creationId xmlns:a16="http://schemas.microsoft.com/office/drawing/2014/main" id="{C141E578-5BA9-E341-A1EB-FEB0BEFE579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7892" name="Slide Number Placeholder 3">
            <a:extLst>
              <a:ext uri="{FF2B5EF4-FFF2-40B4-BE49-F238E27FC236}">
                <a16:creationId xmlns:a16="http://schemas.microsoft.com/office/drawing/2014/main" id="{6E116A23-6DA9-904C-AADB-4EEEA8425B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6E326E8-FAFB-404B-A332-D15F94DDA6B4}" type="slidenum">
              <a:rPr lang="en-US" altLang="en-US">
                <a:solidFill>
                  <a:srgbClr val="006B6D"/>
                </a:solidFill>
              </a:rPr>
              <a:pPr fontAlgn="base">
                <a:spcBef>
                  <a:spcPct val="0"/>
                </a:spcBef>
                <a:spcAft>
                  <a:spcPct val="0"/>
                </a:spcAft>
              </a:pPr>
              <a:t>19</a:t>
            </a:fld>
            <a:endParaRPr lang="en-US" altLang="en-US">
              <a:solidFill>
                <a:srgbClr val="006B6D"/>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C9653C74-F148-2B4F-84A4-BB637BD19242}"/>
              </a:ext>
            </a:extLst>
          </p:cNvPr>
          <p:cNvSpPr>
            <a:spLocks noGrp="1" noChangeArrowheads="1"/>
          </p:cNvSpPr>
          <p:nvPr>
            <p:ph type="title"/>
          </p:nvPr>
        </p:nvSpPr>
        <p:spPr>
          <a:xfrm>
            <a:off x="395288" y="681038"/>
            <a:ext cx="8515350" cy="1325562"/>
          </a:xfrm>
        </p:spPr>
        <p:txBody>
          <a:bodyPr/>
          <a:lstStyle/>
          <a:p>
            <a:r>
              <a:rPr lang="en-US" altLang="en-US"/>
              <a:t>Acknowledgement </a:t>
            </a:r>
            <a:br>
              <a:rPr lang="en-US" altLang="en-US"/>
            </a:br>
            <a:endParaRPr lang="en-US" altLang="en-US"/>
          </a:p>
        </p:txBody>
      </p:sp>
      <p:sp>
        <p:nvSpPr>
          <p:cNvPr id="3" name="Content Placeholder 2">
            <a:extLst>
              <a:ext uri="{FF2B5EF4-FFF2-40B4-BE49-F238E27FC236}">
                <a16:creationId xmlns:a16="http://schemas.microsoft.com/office/drawing/2014/main" id="{B47A9ED8-649B-4049-AFA9-8D7DC657E82D}"/>
              </a:ext>
            </a:extLst>
          </p:cNvPr>
          <p:cNvSpPr>
            <a:spLocks noGrp="1"/>
          </p:cNvSpPr>
          <p:nvPr>
            <p:ph idx="1"/>
          </p:nvPr>
        </p:nvSpPr>
        <p:spPr/>
        <p:txBody>
          <a:bodyPr/>
          <a:lstStyle/>
          <a:p>
            <a:pPr marL="0" indent="0" fontAlgn="auto">
              <a:lnSpc>
                <a:spcPct val="150000"/>
              </a:lnSpc>
              <a:spcAft>
                <a:spcPts val="0"/>
              </a:spcAft>
              <a:buFont typeface="Arial"/>
              <a:buNone/>
              <a:defRPr/>
            </a:pPr>
            <a:r>
              <a:rPr lang="en-US" dirty="0"/>
              <a:t>This research was funded by the Annie E. Casey Foundation and the National Association of Social Workers Foundation. We thank them for their support but acknowledge that the findings and conclusions presented in this report are those of the author(s) alone, and do not necessarily reflect the opinions of these foundations the Annie E. Casey Foundation and the National Association of Social Workers Foundation.</a:t>
            </a:r>
          </a:p>
          <a:p>
            <a:pPr fontAlgn="auto">
              <a:spcAft>
                <a:spcPts val="0"/>
              </a:spcAft>
              <a:buFont typeface="Arial"/>
              <a:buChar char="•"/>
              <a:defRPr/>
            </a:pPr>
            <a:endParaRPr lang="en-US" dirty="0"/>
          </a:p>
        </p:txBody>
      </p:sp>
      <p:sp>
        <p:nvSpPr>
          <p:cNvPr id="17411" name="Footer Placeholder 3">
            <a:extLst>
              <a:ext uri="{FF2B5EF4-FFF2-40B4-BE49-F238E27FC236}">
                <a16:creationId xmlns:a16="http://schemas.microsoft.com/office/drawing/2014/main" id="{98764E3F-1BF4-9546-905B-931C8293350E}"/>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7412" name="Slide Number Placeholder 4">
            <a:extLst>
              <a:ext uri="{FF2B5EF4-FFF2-40B4-BE49-F238E27FC236}">
                <a16:creationId xmlns:a16="http://schemas.microsoft.com/office/drawing/2014/main" id="{6ACDAA8F-6895-AD44-A269-4E4252DBE1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F666E03-E39C-D940-9CC4-EAF4F5EC52BC}" type="slidenum">
              <a:rPr lang="en-US" altLang="en-US">
                <a:solidFill>
                  <a:srgbClr val="006B6D"/>
                </a:solidFill>
              </a:rPr>
              <a:pPr fontAlgn="base">
                <a:spcBef>
                  <a:spcPct val="0"/>
                </a:spcBef>
                <a:spcAft>
                  <a:spcPct val="0"/>
                </a:spcAft>
              </a:pPr>
              <a:t>2</a:t>
            </a:fld>
            <a:endParaRPr lang="en-US" altLang="en-US">
              <a:solidFill>
                <a:srgbClr val="006B6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6FCAA691-D63C-504E-A0E6-12385D43C029}"/>
              </a:ext>
            </a:extLst>
          </p:cNvPr>
          <p:cNvSpPr>
            <a:spLocks noGrp="1" noChangeArrowheads="1"/>
          </p:cNvSpPr>
          <p:nvPr>
            <p:ph type="title"/>
          </p:nvPr>
        </p:nvSpPr>
        <p:spPr>
          <a:xfrm>
            <a:off x="628650" y="2465388"/>
            <a:ext cx="7886700" cy="1927225"/>
          </a:xfrm>
        </p:spPr>
        <p:txBody>
          <a:bodyPr/>
          <a:lstStyle/>
          <a:p>
            <a:pPr algn="ctr"/>
            <a:r>
              <a:rPr lang="en-US" altLang="en-US" b="0"/>
              <a:t>How do race</a:t>
            </a:r>
            <a:r>
              <a:rPr lang="en-US" altLang="en-US" sz="3600" b="0"/>
              <a:t>,</a:t>
            </a:r>
            <a:r>
              <a:rPr lang="en-US" altLang="en-US" b="0"/>
              <a:t> gender, and identity influence our perceptions of youth behavior?</a:t>
            </a:r>
          </a:p>
        </p:txBody>
      </p:sp>
      <p:sp>
        <p:nvSpPr>
          <p:cNvPr id="38914" name="Footer Placeholder 5">
            <a:extLst>
              <a:ext uri="{FF2B5EF4-FFF2-40B4-BE49-F238E27FC236}">
                <a16:creationId xmlns:a16="http://schemas.microsoft.com/office/drawing/2014/main" id="{3C5E1FE3-4582-2C4F-B705-04B5E877CF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8915" name="Slide Number Placeholder 3">
            <a:extLst>
              <a:ext uri="{FF2B5EF4-FFF2-40B4-BE49-F238E27FC236}">
                <a16:creationId xmlns:a16="http://schemas.microsoft.com/office/drawing/2014/main" id="{EC87A1A3-7F9A-7B4A-B8DB-38A4A229F8B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5C90B0B-C799-A64B-A18F-16F3BD9104E4}" type="slidenum">
              <a:rPr lang="en-US" altLang="en-US">
                <a:solidFill>
                  <a:srgbClr val="006B6D"/>
                </a:solidFill>
              </a:rPr>
              <a:pPr fontAlgn="base">
                <a:spcBef>
                  <a:spcPct val="0"/>
                </a:spcBef>
                <a:spcAft>
                  <a:spcPct val="0"/>
                </a:spcAft>
              </a:pPr>
              <a:t>20</a:t>
            </a:fld>
            <a:endParaRPr lang="en-US" altLang="en-US">
              <a:solidFill>
                <a:srgbClr val="006B6D"/>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C3D76ED1-BF48-8141-8311-12BF2AA4AE14}"/>
              </a:ext>
            </a:extLst>
          </p:cNvPr>
          <p:cNvSpPr>
            <a:spLocks noGrp="1" noChangeArrowheads="1"/>
          </p:cNvSpPr>
          <p:nvPr>
            <p:ph type="title"/>
          </p:nvPr>
        </p:nvSpPr>
        <p:spPr>
          <a:xfrm>
            <a:off x="142875" y="2563813"/>
            <a:ext cx="8515350" cy="1325562"/>
          </a:xfrm>
        </p:spPr>
        <p:txBody>
          <a:bodyPr/>
          <a:lstStyle/>
          <a:p>
            <a:pPr algn="ctr"/>
            <a:r>
              <a:rPr lang="en-US" altLang="en-US" dirty="0"/>
              <a:t>Activity: </a:t>
            </a:r>
            <a:br>
              <a:rPr lang="en-US" altLang="en-US" dirty="0"/>
            </a:br>
            <a:r>
              <a:rPr lang="en-US" altLang="en-US" sz="3600" dirty="0"/>
              <a:t>Developmental</a:t>
            </a:r>
            <a:r>
              <a:rPr lang="en-US" altLang="en-US" dirty="0"/>
              <a:t> Tasks</a:t>
            </a:r>
          </a:p>
        </p:txBody>
      </p:sp>
      <p:sp>
        <p:nvSpPr>
          <p:cNvPr id="39938" name="Footer Placeholder 4">
            <a:extLst>
              <a:ext uri="{FF2B5EF4-FFF2-40B4-BE49-F238E27FC236}">
                <a16:creationId xmlns:a16="http://schemas.microsoft.com/office/drawing/2014/main" id="{BA15BC39-21BC-DA46-98AA-B32C814856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39939" name="Slide Number Placeholder 5">
            <a:extLst>
              <a:ext uri="{FF2B5EF4-FFF2-40B4-BE49-F238E27FC236}">
                <a16:creationId xmlns:a16="http://schemas.microsoft.com/office/drawing/2014/main" id="{5612DDCE-95C7-5C4B-9CE5-14EA60F01B7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E34F809-F772-9649-B982-B0416969A2E4}" type="slidenum">
              <a:rPr lang="en-US" altLang="en-US">
                <a:solidFill>
                  <a:srgbClr val="006B6D"/>
                </a:solidFill>
              </a:rPr>
              <a:pPr fontAlgn="base">
                <a:spcBef>
                  <a:spcPct val="0"/>
                </a:spcBef>
                <a:spcAft>
                  <a:spcPct val="0"/>
                </a:spcAft>
              </a:pPr>
              <a:t>21</a:t>
            </a:fld>
            <a:endParaRPr lang="en-US" altLang="en-US">
              <a:solidFill>
                <a:srgbClr val="006B6D"/>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3E70A95E-99CF-6141-BF3D-CB388A209091}"/>
              </a:ext>
            </a:extLst>
          </p:cNvPr>
          <p:cNvSpPr>
            <a:spLocks noGrp="1" noChangeArrowheads="1"/>
          </p:cNvSpPr>
          <p:nvPr>
            <p:ph type="title"/>
          </p:nvPr>
        </p:nvSpPr>
        <p:spPr>
          <a:xfrm>
            <a:off x="314325" y="500063"/>
            <a:ext cx="8515350" cy="1325562"/>
          </a:xfrm>
        </p:spPr>
        <p:txBody>
          <a:bodyPr/>
          <a:lstStyle/>
          <a:p>
            <a:r>
              <a:rPr lang="en-US" altLang="en-US"/>
              <a:t>Family Privilege</a:t>
            </a:r>
          </a:p>
        </p:txBody>
      </p:sp>
      <p:sp>
        <p:nvSpPr>
          <p:cNvPr id="3" name="Content Placeholder 2">
            <a:extLst>
              <a:ext uri="{FF2B5EF4-FFF2-40B4-BE49-F238E27FC236}">
                <a16:creationId xmlns:a16="http://schemas.microsoft.com/office/drawing/2014/main" id="{16EF2C38-2ADB-9047-8C06-71FB064BED18}"/>
              </a:ext>
            </a:extLst>
          </p:cNvPr>
          <p:cNvSpPr>
            <a:spLocks noGrp="1"/>
          </p:cNvSpPr>
          <p:nvPr>
            <p:ph idx="1"/>
          </p:nvPr>
        </p:nvSpPr>
        <p:spPr>
          <a:xfrm>
            <a:off x="314325" y="1463675"/>
            <a:ext cx="8515350" cy="4892675"/>
          </a:xfrm>
        </p:spPr>
        <p:txBody>
          <a:bodyPr>
            <a:normAutofit fontScale="25000" lnSpcReduction="20000"/>
          </a:bodyPr>
          <a:lstStyle/>
          <a:p>
            <a:pPr marL="0" indent="0" algn="ctr" fontAlgn="auto">
              <a:spcAft>
                <a:spcPts val="0"/>
              </a:spcAft>
              <a:buFont typeface="Arial"/>
              <a:buNone/>
              <a:defRPr/>
            </a:pPr>
            <a:r>
              <a:rPr lang="en-US" i="1" dirty="0"/>
              <a:t> </a:t>
            </a:r>
          </a:p>
          <a:p>
            <a:pPr marL="0" indent="0" algn="ctr" fontAlgn="auto">
              <a:lnSpc>
                <a:spcPct val="170000"/>
              </a:lnSpc>
              <a:spcAft>
                <a:spcPts val="0"/>
              </a:spcAft>
              <a:buFont typeface="Arial"/>
              <a:buNone/>
              <a:defRPr/>
            </a:pPr>
            <a:r>
              <a:rPr lang="en-US" sz="9600" i="1" dirty="0"/>
              <a:t>“benefits, mostly invisible, that come from membership in a stable family... It is an invisible package of assets and pathways that provides us with a sense of belonging, safety, unconditional love and spiritual values.”  </a:t>
            </a:r>
          </a:p>
          <a:p>
            <a:pPr marL="0" indent="0" fontAlgn="auto">
              <a:lnSpc>
                <a:spcPct val="170000"/>
              </a:lnSpc>
              <a:spcAft>
                <a:spcPts val="0"/>
              </a:spcAft>
              <a:buFont typeface="Arial"/>
              <a:buNone/>
              <a:defRPr/>
            </a:pPr>
            <a:r>
              <a:rPr lang="en-US" sz="9600" dirty="0"/>
              <a:t>With Family Privilege, children observe parents or older siblings to see the effort it takes to be successful in life. Family Privilege provides the chance to hope and to dream. </a:t>
            </a:r>
          </a:p>
          <a:p>
            <a:pPr marL="0" indent="0" fontAlgn="auto">
              <a:spcAft>
                <a:spcPts val="0"/>
              </a:spcAft>
              <a:buFont typeface="Arial"/>
              <a:buNone/>
              <a:defRPr/>
            </a:pPr>
            <a:endParaRPr lang="en-US" i="1" dirty="0"/>
          </a:p>
          <a:p>
            <a:pPr marL="0" indent="0" fontAlgn="auto">
              <a:spcAft>
                <a:spcPts val="0"/>
              </a:spcAft>
              <a:buFont typeface="Arial"/>
              <a:buNone/>
              <a:defRPr/>
            </a:pPr>
            <a:endParaRPr lang="en-US" i="1" dirty="0"/>
          </a:p>
          <a:p>
            <a:pPr marL="0" indent="0" fontAlgn="auto">
              <a:spcAft>
                <a:spcPts val="0"/>
              </a:spcAft>
              <a:buFont typeface="Arial"/>
              <a:buNone/>
              <a:defRPr/>
            </a:pPr>
            <a:r>
              <a:rPr lang="en-US" sz="4800" dirty="0" err="1"/>
              <a:t>Seita</a:t>
            </a:r>
            <a:r>
              <a:rPr lang="en-US" sz="4800" dirty="0"/>
              <a:t>, J. R. (2005). Kids without family privilege: Mobilizing youth development. </a:t>
            </a:r>
            <a:r>
              <a:rPr lang="en-US" sz="4800" i="1" dirty="0"/>
              <a:t>Reclaiming Children &amp; Youth</a:t>
            </a:r>
            <a:r>
              <a:rPr lang="en-US" sz="4800" dirty="0"/>
              <a:t>, </a:t>
            </a:r>
            <a:r>
              <a:rPr lang="en-US" sz="4800" i="1" dirty="0"/>
              <a:t>14</a:t>
            </a:r>
            <a:r>
              <a:rPr lang="en-US" sz="4800" dirty="0"/>
              <a:t>(2), 80-84. </a:t>
            </a:r>
          </a:p>
          <a:p>
            <a:pPr marL="0" indent="0" fontAlgn="auto">
              <a:spcAft>
                <a:spcPts val="0"/>
              </a:spcAft>
              <a:buFont typeface="Arial"/>
              <a:buNone/>
              <a:defRPr/>
            </a:pPr>
            <a:r>
              <a:rPr lang="en-US" sz="4800" dirty="0" err="1"/>
              <a:t>Seita</a:t>
            </a:r>
            <a:r>
              <a:rPr lang="en-US" sz="4800" dirty="0"/>
              <a:t>, J. R. (2001) Growing up without family privilege.</a:t>
            </a:r>
            <a:r>
              <a:rPr lang="en-US" sz="4800" i="1" dirty="0"/>
              <a:t> Reclaiming Children &amp; Youth</a:t>
            </a:r>
            <a:r>
              <a:rPr lang="en-US" sz="4800" dirty="0"/>
              <a:t>, </a:t>
            </a:r>
            <a:r>
              <a:rPr lang="en-US" sz="4800" i="1" dirty="0"/>
              <a:t>10</a:t>
            </a:r>
            <a:r>
              <a:rPr lang="en-US" sz="4800" dirty="0"/>
              <a:t>(3), 130 -132.</a:t>
            </a:r>
          </a:p>
          <a:p>
            <a:pPr fontAlgn="auto">
              <a:spcAft>
                <a:spcPts val="0"/>
              </a:spcAft>
              <a:buFont typeface="Arial"/>
              <a:buChar char="•"/>
              <a:defRPr/>
            </a:pPr>
            <a:endParaRPr lang="en-US" dirty="0"/>
          </a:p>
        </p:txBody>
      </p:sp>
      <p:sp>
        <p:nvSpPr>
          <p:cNvPr id="40963" name="Footer Placeholder 4">
            <a:extLst>
              <a:ext uri="{FF2B5EF4-FFF2-40B4-BE49-F238E27FC236}">
                <a16:creationId xmlns:a16="http://schemas.microsoft.com/office/drawing/2014/main" id="{39F75CB8-9553-9E47-8F00-1F087FB4F74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0964" name="Slide Number Placeholder 5">
            <a:extLst>
              <a:ext uri="{FF2B5EF4-FFF2-40B4-BE49-F238E27FC236}">
                <a16:creationId xmlns:a16="http://schemas.microsoft.com/office/drawing/2014/main" id="{021B65B3-F727-F94C-97D2-9FBCDD48F6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816CC2C-12E3-124D-9642-D64B4BB12E05}" type="slidenum">
              <a:rPr lang="en-US" altLang="en-US">
                <a:solidFill>
                  <a:srgbClr val="006B6D"/>
                </a:solidFill>
              </a:rPr>
              <a:pPr fontAlgn="base">
                <a:spcBef>
                  <a:spcPct val="0"/>
                </a:spcBef>
                <a:spcAft>
                  <a:spcPct val="0"/>
                </a:spcAft>
              </a:pPr>
              <a:t>22</a:t>
            </a:fld>
            <a:endParaRPr lang="en-US" altLang="en-US">
              <a:solidFill>
                <a:srgbClr val="006B6D"/>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1381A57-0C3C-AE42-AA82-A3AF7FA06764}"/>
              </a:ext>
            </a:extLst>
          </p:cNvPr>
          <p:cNvSpPr>
            <a:spLocks noGrp="1" noChangeArrowheads="1"/>
          </p:cNvSpPr>
          <p:nvPr>
            <p:ph type="title"/>
          </p:nvPr>
        </p:nvSpPr>
        <p:spPr>
          <a:xfrm>
            <a:off x="361950" y="1000125"/>
            <a:ext cx="8153400" cy="4060825"/>
          </a:xfrm>
        </p:spPr>
        <p:txBody>
          <a:bodyPr/>
          <a:lstStyle/>
          <a:p>
            <a:pPr algn="ctr"/>
            <a:r>
              <a:rPr lang="en-US" altLang="en-US" b="0">
                <a:solidFill>
                  <a:schemeClr val="tx1"/>
                </a:solidFill>
              </a:rPr>
              <a:t>What are some “normal” developmental tasks that young people in care are often disconnected from?</a:t>
            </a:r>
          </a:p>
        </p:txBody>
      </p:sp>
      <p:sp>
        <p:nvSpPr>
          <p:cNvPr id="41986" name="Footer Placeholder 4">
            <a:extLst>
              <a:ext uri="{FF2B5EF4-FFF2-40B4-BE49-F238E27FC236}">
                <a16:creationId xmlns:a16="http://schemas.microsoft.com/office/drawing/2014/main" id="{D810734A-D299-5E4D-8582-7D293CD05FC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1987" name="Slide Number Placeholder 5">
            <a:extLst>
              <a:ext uri="{FF2B5EF4-FFF2-40B4-BE49-F238E27FC236}">
                <a16:creationId xmlns:a16="http://schemas.microsoft.com/office/drawing/2014/main" id="{08D99094-EF1B-234E-A5F1-A9089F0AF93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2161C65-CBF6-8A45-82F3-A4E1A683DCC4}" type="slidenum">
              <a:rPr lang="en-US" altLang="en-US">
                <a:solidFill>
                  <a:srgbClr val="006B6D"/>
                </a:solidFill>
              </a:rPr>
              <a:pPr fontAlgn="base">
                <a:spcBef>
                  <a:spcPct val="0"/>
                </a:spcBef>
                <a:spcAft>
                  <a:spcPct val="0"/>
                </a:spcAft>
              </a:pPr>
              <a:t>23</a:t>
            </a:fld>
            <a:endParaRPr lang="en-US" altLang="en-US">
              <a:solidFill>
                <a:srgbClr val="006B6D"/>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A146BEC9-BE75-EA47-9130-21C97697EB5A}"/>
              </a:ext>
            </a:extLst>
          </p:cNvPr>
          <p:cNvSpPr>
            <a:spLocks noGrp="1" noChangeArrowheads="1"/>
          </p:cNvSpPr>
          <p:nvPr>
            <p:ph type="title"/>
          </p:nvPr>
        </p:nvSpPr>
        <p:spPr>
          <a:xfrm>
            <a:off x="314325" y="2625725"/>
            <a:ext cx="8515350" cy="1325563"/>
          </a:xfrm>
        </p:spPr>
        <p:txBody>
          <a:bodyPr/>
          <a:lstStyle/>
          <a:p>
            <a:pPr algn="ctr"/>
            <a:r>
              <a:rPr lang="en-US" altLang="en-US" sz="3600" dirty="0"/>
              <a:t>Activity: </a:t>
            </a:r>
            <a:br>
              <a:rPr lang="en-US" altLang="en-US" sz="3600" dirty="0"/>
            </a:br>
            <a:r>
              <a:rPr lang="en-US" altLang="en-US" sz="3600" dirty="0"/>
              <a:t>Think Back</a:t>
            </a:r>
          </a:p>
        </p:txBody>
      </p:sp>
      <p:sp>
        <p:nvSpPr>
          <p:cNvPr id="43010" name="Footer Placeholder 4">
            <a:extLst>
              <a:ext uri="{FF2B5EF4-FFF2-40B4-BE49-F238E27FC236}">
                <a16:creationId xmlns:a16="http://schemas.microsoft.com/office/drawing/2014/main" id="{A9BB86DB-859F-2248-BE13-4FE0FFA06AD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3011" name="Slide Number Placeholder 5">
            <a:extLst>
              <a:ext uri="{FF2B5EF4-FFF2-40B4-BE49-F238E27FC236}">
                <a16:creationId xmlns:a16="http://schemas.microsoft.com/office/drawing/2014/main" id="{C76E9EB6-F132-4647-8567-6614C5F46BC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F5066AE-580E-794C-8E13-7FC2BEC821A9}" type="slidenum">
              <a:rPr lang="en-US" altLang="en-US">
                <a:solidFill>
                  <a:srgbClr val="006B6D"/>
                </a:solidFill>
              </a:rPr>
              <a:pPr fontAlgn="base">
                <a:spcBef>
                  <a:spcPct val="0"/>
                </a:spcBef>
                <a:spcAft>
                  <a:spcPct val="0"/>
                </a:spcAft>
              </a:pPr>
              <a:t>24</a:t>
            </a:fld>
            <a:endParaRPr lang="en-US" altLang="en-US">
              <a:solidFill>
                <a:srgbClr val="006B6D"/>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1A0D4DD-EA15-8A4B-9274-02CD2C939053}"/>
              </a:ext>
            </a:extLst>
          </p:cNvPr>
          <p:cNvSpPr>
            <a:spLocks noGrp="1" noChangeArrowheads="1"/>
          </p:cNvSpPr>
          <p:nvPr>
            <p:ph type="title"/>
          </p:nvPr>
        </p:nvSpPr>
        <p:spPr>
          <a:xfrm>
            <a:off x="461963" y="1968500"/>
            <a:ext cx="8599487" cy="2654300"/>
          </a:xfrm>
        </p:spPr>
        <p:txBody>
          <a:bodyPr/>
          <a:lstStyle/>
          <a:p>
            <a:r>
              <a:rPr lang="en-US" altLang="en-US" sz="2800" b="0">
                <a:solidFill>
                  <a:schemeClr val="tx1"/>
                </a:solidFill>
              </a:rPr>
              <a:t>What were some of the positive memories</a:t>
            </a:r>
            <a:br>
              <a:rPr lang="en-US" altLang="en-US" sz="2800" b="0">
                <a:solidFill>
                  <a:schemeClr val="tx1"/>
                </a:solidFill>
              </a:rPr>
            </a:br>
            <a:r>
              <a:rPr lang="en-US" altLang="en-US" sz="2800" b="0">
                <a:solidFill>
                  <a:schemeClr val="tx1"/>
                </a:solidFill>
              </a:rPr>
              <a:t>you have of your older adolescence?</a:t>
            </a:r>
            <a:br>
              <a:rPr lang="en-US" altLang="en-US" sz="2800" b="0">
                <a:solidFill>
                  <a:schemeClr val="tx1"/>
                </a:solidFill>
              </a:rPr>
            </a:br>
            <a:br>
              <a:rPr lang="en-US" altLang="en-US" sz="2800" b="0">
                <a:solidFill>
                  <a:schemeClr val="tx1"/>
                </a:solidFill>
              </a:rPr>
            </a:br>
            <a:br>
              <a:rPr lang="en-US" altLang="en-US" sz="2800" b="0">
                <a:solidFill>
                  <a:schemeClr val="tx1"/>
                </a:solidFill>
              </a:rPr>
            </a:br>
            <a:r>
              <a:rPr lang="en-US" altLang="en-US" sz="2800" b="0">
                <a:solidFill>
                  <a:schemeClr val="tx1"/>
                </a:solidFill>
              </a:rPr>
              <a:t>What were some of your worries during your older adolescence?</a:t>
            </a:r>
          </a:p>
        </p:txBody>
      </p:sp>
      <p:sp>
        <p:nvSpPr>
          <p:cNvPr id="44034" name="Footer Placeholder 4">
            <a:extLst>
              <a:ext uri="{FF2B5EF4-FFF2-40B4-BE49-F238E27FC236}">
                <a16:creationId xmlns:a16="http://schemas.microsoft.com/office/drawing/2014/main" id="{FB2882F4-8048-8B40-A87D-AAD383362C4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4035" name="Slide Number Placeholder 5">
            <a:extLst>
              <a:ext uri="{FF2B5EF4-FFF2-40B4-BE49-F238E27FC236}">
                <a16:creationId xmlns:a16="http://schemas.microsoft.com/office/drawing/2014/main" id="{44029BF0-B7AC-9D4D-A902-DACA660DF5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11BC892-2360-4848-9E28-70AAF71C0A55}" type="slidenum">
              <a:rPr lang="en-US" altLang="en-US">
                <a:solidFill>
                  <a:srgbClr val="006B6D"/>
                </a:solidFill>
              </a:rPr>
              <a:pPr fontAlgn="base">
                <a:spcBef>
                  <a:spcPct val="0"/>
                </a:spcBef>
                <a:spcAft>
                  <a:spcPct val="0"/>
                </a:spcAft>
              </a:pPr>
              <a:t>25</a:t>
            </a:fld>
            <a:endParaRPr lang="en-US" altLang="en-US">
              <a:solidFill>
                <a:srgbClr val="006B6D"/>
              </a:solidFill>
            </a:endParaRPr>
          </a:p>
        </p:txBody>
      </p:sp>
      <p:sp>
        <p:nvSpPr>
          <p:cNvPr id="44036" name="TextBox 6">
            <a:extLst>
              <a:ext uri="{FF2B5EF4-FFF2-40B4-BE49-F238E27FC236}">
                <a16:creationId xmlns:a16="http://schemas.microsoft.com/office/drawing/2014/main" id="{D7D53F58-930D-0A43-9444-0745C2C4D63B}"/>
              </a:ext>
            </a:extLst>
          </p:cNvPr>
          <p:cNvSpPr txBox="1">
            <a:spLocks noChangeArrowheads="1"/>
          </p:cNvSpPr>
          <p:nvPr/>
        </p:nvSpPr>
        <p:spPr bwMode="auto">
          <a:xfrm>
            <a:off x="461963" y="515938"/>
            <a:ext cx="45926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t>Discussion Questions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065FDE63-4E73-9744-B069-2CCAF92472B2}"/>
              </a:ext>
            </a:extLst>
          </p:cNvPr>
          <p:cNvSpPr>
            <a:spLocks noGrp="1" noChangeArrowheads="1"/>
          </p:cNvSpPr>
          <p:nvPr>
            <p:ph type="title"/>
          </p:nvPr>
        </p:nvSpPr>
        <p:spPr>
          <a:xfrm>
            <a:off x="628650" y="365125"/>
            <a:ext cx="8515350" cy="1325563"/>
          </a:xfrm>
        </p:spPr>
        <p:txBody>
          <a:bodyPr/>
          <a:lstStyle/>
          <a:p>
            <a:r>
              <a:rPr lang="en-US" altLang="en-US"/>
              <a:t>				Audio Story</a:t>
            </a:r>
          </a:p>
        </p:txBody>
      </p:sp>
      <p:sp>
        <p:nvSpPr>
          <p:cNvPr id="45058" name="Content Placeholder 2">
            <a:extLst>
              <a:ext uri="{FF2B5EF4-FFF2-40B4-BE49-F238E27FC236}">
                <a16:creationId xmlns:a16="http://schemas.microsoft.com/office/drawing/2014/main" id="{D68E6C55-9890-DF45-AE28-848FB2C6BD1E}"/>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a:p>
            <a:pPr marL="0" indent="0">
              <a:buFont typeface="Arial" panose="020B0604020202020204" pitchFamily="34" charset="0"/>
              <a:buNone/>
            </a:pPr>
            <a:endParaRPr lang="en-US" altLang="en-US" sz="2400"/>
          </a:p>
        </p:txBody>
      </p:sp>
      <p:sp>
        <p:nvSpPr>
          <p:cNvPr id="45059" name="Footer Placeholder 5">
            <a:extLst>
              <a:ext uri="{FF2B5EF4-FFF2-40B4-BE49-F238E27FC236}">
                <a16:creationId xmlns:a16="http://schemas.microsoft.com/office/drawing/2014/main" id="{46BFD330-ABB1-0C41-93A9-3D01C170D1D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5060" name="Slide Number Placeholder 3">
            <a:extLst>
              <a:ext uri="{FF2B5EF4-FFF2-40B4-BE49-F238E27FC236}">
                <a16:creationId xmlns:a16="http://schemas.microsoft.com/office/drawing/2014/main" id="{B9C1AEC7-2938-CD41-BEC6-8631F52754B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BD8E675-D903-DC4F-B4AA-F18E68C3AB3B}" type="slidenum">
              <a:rPr lang="en-US" altLang="en-US">
                <a:solidFill>
                  <a:srgbClr val="006B6D"/>
                </a:solidFill>
              </a:rPr>
              <a:pPr fontAlgn="base">
                <a:spcBef>
                  <a:spcPct val="0"/>
                </a:spcBef>
                <a:spcAft>
                  <a:spcPct val="0"/>
                </a:spcAft>
              </a:pPr>
              <a:t>26</a:t>
            </a:fld>
            <a:endParaRPr lang="en-US" altLang="en-US">
              <a:solidFill>
                <a:srgbClr val="006B6D"/>
              </a:solidFill>
            </a:endParaRPr>
          </a:p>
        </p:txBody>
      </p:sp>
      <p:pic>
        <p:nvPicPr>
          <p:cNvPr id="45061" name="Picture 8">
            <a:extLst>
              <a:ext uri="{FF2B5EF4-FFF2-40B4-BE49-F238E27FC236}">
                <a16:creationId xmlns:a16="http://schemas.microsoft.com/office/drawing/2014/main" id="{B84ACE79-ADC9-704E-9754-6BD3168CC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88" y="1690688"/>
            <a:ext cx="42973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Box 6">
            <a:extLst>
              <a:ext uri="{FF2B5EF4-FFF2-40B4-BE49-F238E27FC236}">
                <a16:creationId xmlns:a16="http://schemas.microsoft.com/office/drawing/2014/main" id="{E0C9D4E5-6B6C-714F-BB8D-EE8861649858}"/>
              </a:ext>
            </a:extLst>
          </p:cNvPr>
          <p:cNvSpPr txBox="1">
            <a:spLocks noChangeArrowheads="1"/>
          </p:cNvSpPr>
          <p:nvPr/>
        </p:nvSpPr>
        <p:spPr bwMode="auto">
          <a:xfrm>
            <a:off x="2701925" y="5938838"/>
            <a:ext cx="360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Sixto Cancel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DFDC55E3-3C3E-554D-A022-243412D57EF2}"/>
              </a:ext>
            </a:extLst>
          </p:cNvPr>
          <p:cNvSpPr>
            <a:spLocks noGrp="1" noChangeArrowheads="1"/>
          </p:cNvSpPr>
          <p:nvPr>
            <p:ph type="title"/>
          </p:nvPr>
        </p:nvSpPr>
        <p:spPr>
          <a:xfrm>
            <a:off x="628650" y="365125"/>
            <a:ext cx="8515350" cy="1325563"/>
          </a:xfrm>
        </p:spPr>
        <p:txBody>
          <a:bodyPr/>
          <a:lstStyle/>
          <a:p>
            <a:r>
              <a:rPr lang="en-US" altLang="en-US" sz="3600"/>
              <a:t>Audio Story</a:t>
            </a:r>
          </a:p>
        </p:txBody>
      </p:sp>
      <p:sp>
        <p:nvSpPr>
          <p:cNvPr id="3" name="Content Placeholder 2">
            <a:extLst>
              <a:ext uri="{FF2B5EF4-FFF2-40B4-BE49-F238E27FC236}">
                <a16:creationId xmlns:a16="http://schemas.microsoft.com/office/drawing/2014/main" id="{86614D30-D0F4-4C48-B42B-28421E04C037}"/>
              </a:ext>
            </a:extLst>
          </p:cNvPr>
          <p:cNvSpPr>
            <a:spLocks noGrp="1"/>
          </p:cNvSpPr>
          <p:nvPr>
            <p:ph idx="1"/>
          </p:nvPr>
        </p:nvSpPr>
        <p:spPr>
          <a:xfrm>
            <a:off x="628650" y="1550988"/>
            <a:ext cx="7886700" cy="4351337"/>
          </a:xfrm>
        </p:spPr>
        <p:txBody>
          <a:bodyPr>
            <a:noAutofit/>
          </a:bodyPr>
          <a:lstStyle/>
          <a:p>
            <a:pPr fontAlgn="auto">
              <a:spcAft>
                <a:spcPts val="0"/>
              </a:spcAft>
              <a:buFont typeface="Arial"/>
              <a:buChar char="•"/>
              <a:defRPr/>
            </a:pPr>
            <a:endParaRPr lang="en-US" sz="3200" dirty="0"/>
          </a:p>
          <a:p>
            <a:pPr fontAlgn="auto">
              <a:spcAft>
                <a:spcPts val="0"/>
              </a:spcAft>
              <a:buFont typeface="Arial"/>
              <a:buChar char="•"/>
              <a:defRPr/>
            </a:pPr>
            <a:r>
              <a:rPr lang="en-US" sz="3200" dirty="0"/>
              <a:t>What did you notice about his experiences?</a:t>
            </a:r>
          </a:p>
          <a:p>
            <a:pPr marL="0" indent="0" fontAlgn="auto">
              <a:spcAft>
                <a:spcPts val="0"/>
              </a:spcAft>
              <a:buFont typeface="Arial"/>
              <a:buNone/>
              <a:defRPr/>
            </a:pPr>
            <a:endParaRPr lang="en-US" sz="3200" dirty="0"/>
          </a:p>
          <a:p>
            <a:pPr fontAlgn="auto">
              <a:spcAft>
                <a:spcPts val="0"/>
              </a:spcAft>
              <a:buFont typeface="Arial"/>
              <a:buChar char="•"/>
              <a:defRPr/>
            </a:pPr>
            <a:r>
              <a:rPr lang="en-US" sz="3200" dirty="0"/>
              <a:t>What are some of the similarities and differences in experiences?</a:t>
            </a:r>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endParaRPr lang="en-US" sz="2400" dirty="0"/>
          </a:p>
        </p:txBody>
      </p:sp>
      <p:sp>
        <p:nvSpPr>
          <p:cNvPr id="46083" name="Footer Placeholder 5">
            <a:extLst>
              <a:ext uri="{FF2B5EF4-FFF2-40B4-BE49-F238E27FC236}">
                <a16:creationId xmlns:a16="http://schemas.microsoft.com/office/drawing/2014/main" id="{6C09EDA2-D646-AA43-9E74-DFF8F7F42BD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6084" name="Slide Number Placeholder 3">
            <a:extLst>
              <a:ext uri="{FF2B5EF4-FFF2-40B4-BE49-F238E27FC236}">
                <a16:creationId xmlns:a16="http://schemas.microsoft.com/office/drawing/2014/main" id="{7B562816-8541-054F-8CF4-3513EF5E278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9FDE1F6-2DB5-2A49-8103-FF49EBB51FE0}" type="slidenum">
              <a:rPr lang="en-US" altLang="en-US">
                <a:solidFill>
                  <a:srgbClr val="006B6D"/>
                </a:solidFill>
              </a:rPr>
              <a:pPr fontAlgn="base">
                <a:spcBef>
                  <a:spcPct val="0"/>
                </a:spcBef>
                <a:spcAft>
                  <a:spcPct val="0"/>
                </a:spcAft>
              </a:pPr>
              <a:t>27</a:t>
            </a:fld>
            <a:endParaRPr lang="en-US" altLang="en-US">
              <a:solidFill>
                <a:srgbClr val="006B6D"/>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54683AE0-F6D6-DD4B-89AD-3AD6AED557DA}"/>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47106" name="Content Placeholder 2">
            <a:extLst>
              <a:ext uri="{FF2B5EF4-FFF2-40B4-BE49-F238E27FC236}">
                <a16:creationId xmlns:a16="http://schemas.microsoft.com/office/drawing/2014/main" id="{89994B00-479E-B145-8287-5DD3F296D556}"/>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3200"/>
              <a:t>How can I incorporate this information into my practice with young people?</a:t>
            </a:r>
          </a:p>
        </p:txBody>
      </p:sp>
      <p:sp>
        <p:nvSpPr>
          <p:cNvPr id="47107" name="Footer Placeholder 4">
            <a:extLst>
              <a:ext uri="{FF2B5EF4-FFF2-40B4-BE49-F238E27FC236}">
                <a16:creationId xmlns:a16="http://schemas.microsoft.com/office/drawing/2014/main" id="{3A202DD4-406D-F947-B6C4-F0B770A064B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7108" name="Slide Number Placeholder 5">
            <a:extLst>
              <a:ext uri="{FF2B5EF4-FFF2-40B4-BE49-F238E27FC236}">
                <a16:creationId xmlns:a16="http://schemas.microsoft.com/office/drawing/2014/main" id="{4A02362E-0CD6-AE4B-ADEE-814DBCAFA6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A02A13-58D7-D045-97DB-557968E35A6C}" type="slidenum">
              <a:rPr lang="en-US" altLang="en-US">
                <a:solidFill>
                  <a:srgbClr val="006B6D"/>
                </a:solidFill>
              </a:rPr>
              <a:pPr fontAlgn="base">
                <a:spcBef>
                  <a:spcPct val="0"/>
                </a:spcBef>
                <a:spcAft>
                  <a:spcPct val="0"/>
                </a:spcAft>
              </a:pPr>
              <a:t>28</a:t>
            </a:fld>
            <a:endParaRPr lang="en-US" altLang="en-US">
              <a:solidFill>
                <a:srgbClr val="006B6D"/>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D484A8CB-C55F-A043-BDC3-84E61A0EF32E}"/>
              </a:ext>
            </a:extLst>
          </p:cNvPr>
          <p:cNvSpPr>
            <a:spLocks noGrp="1" noChangeArrowheads="1"/>
          </p:cNvSpPr>
          <p:nvPr>
            <p:ph type="title"/>
          </p:nvPr>
        </p:nvSpPr>
        <p:spPr>
          <a:xfrm>
            <a:off x="628650" y="2143125"/>
            <a:ext cx="7886700" cy="1425575"/>
          </a:xfrm>
        </p:spPr>
        <p:txBody>
          <a:bodyPr/>
          <a:lstStyle/>
          <a:p>
            <a:r>
              <a:rPr lang="en-US" altLang="en-US" sz="4000" dirty="0"/>
              <a:t>Module Four: </a:t>
            </a:r>
            <a:br>
              <a:rPr lang="en-US" altLang="en-US" sz="4000" dirty="0"/>
            </a:br>
            <a:r>
              <a:rPr lang="en-US" altLang="en-US" sz="4000" dirty="0"/>
              <a:t>The Developing Adolescent Brain</a:t>
            </a:r>
          </a:p>
        </p:txBody>
      </p:sp>
      <p:sp>
        <p:nvSpPr>
          <p:cNvPr id="48130" name="Footer Placeholder 5">
            <a:extLst>
              <a:ext uri="{FF2B5EF4-FFF2-40B4-BE49-F238E27FC236}">
                <a16:creationId xmlns:a16="http://schemas.microsoft.com/office/drawing/2014/main" id="{820952C2-4C33-0441-8CEE-278023C7B2D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48131" name="Slide Number Placeholder 4">
            <a:extLst>
              <a:ext uri="{FF2B5EF4-FFF2-40B4-BE49-F238E27FC236}">
                <a16:creationId xmlns:a16="http://schemas.microsoft.com/office/drawing/2014/main" id="{6450CBBA-2C44-5E4A-B905-0C89712AE6C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3843575-F3DD-F940-84D5-4BC711769A07}" type="slidenum">
              <a:rPr lang="en-US" altLang="en-US">
                <a:solidFill>
                  <a:srgbClr val="006B6D"/>
                </a:solidFill>
              </a:rPr>
              <a:pPr fontAlgn="base">
                <a:spcBef>
                  <a:spcPct val="0"/>
                </a:spcBef>
                <a:spcAft>
                  <a:spcPct val="0"/>
                </a:spcAft>
              </a:pPr>
              <a:t>29</a:t>
            </a:fld>
            <a:endParaRPr lang="en-US" altLang="en-US">
              <a:solidFill>
                <a:srgbClr val="006B6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D4405584-8200-2946-AB5B-EE485DE589A0}"/>
              </a:ext>
            </a:extLst>
          </p:cNvPr>
          <p:cNvSpPr>
            <a:spLocks noGrp="1" noChangeArrowheads="1"/>
          </p:cNvSpPr>
          <p:nvPr>
            <p:ph type="title"/>
          </p:nvPr>
        </p:nvSpPr>
        <p:spPr>
          <a:xfrm>
            <a:off x="628650" y="365125"/>
            <a:ext cx="8515350" cy="1325563"/>
          </a:xfrm>
        </p:spPr>
        <p:txBody>
          <a:bodyPr/>
          <a:lstStyle/>
          <a:p>
            <a:r>
              <a:rPr lang="en-US" altLang="en-US"/>
              <a:t>Competencies</a:t>
            </a:r>
          </a:p>
        </p:txBody>
      </p:sp>
      <p:sp>
        <p:nvSpPr>
          <p:cNvPr id="3" name="Content Placeholder 2">
            <a:extLst>
              <a:ext uri="{FF2B5EF4-FFF2-40B4-BE49-F238E27FC236}">
                <a16:creationId xmlns:a16="http://schemas.microsoft.com/office/drawing/2014/main" id="{8AE2E425-18D5-4748-8865-7B8D97823E76}"/>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endParaRPr lang="en-US" sz="2400" dirty="0"/>
          </a:p>
          <a:p>
            <a:pPr fontAlgn="auto">
              <a:spcAft>
                <a:spcPts val="0"/>
              </a:spcAft>
              <a:buFont typeface="Arial"/>
              <a:buChar char="•"/>
              <a:defRPr/>
            </a:pPr>
            <a:r>
              <a:rPr lang="en-US" sz="2400" dirty="0"/>
              <a:t>Recognize how our own current beliefs and attitudes about adolescence impact our work.</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how adolescent brain development influences adolescent thinking and behavior. </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the link between early life trauma of abuse and neglect and how the adolescent brain development provides opportunities for healing.</a:t>
            </a:r>
          </a:p>
          <a:p>
            <a:pPr marL="0" indent="0" fontAlgn="auto">
              <a:spcAft>
                <a:spcPts val="0"/>
              </a:spcAft>
              <a:buFont typeface="Arial"/>
              <a:buNone/>
              <a:defRPr/>
            </a:pPr>
            <a:endParaRPr lang="en-US" sz="2400" dirty="0"/>
          </a:p>
        </p:txBody>
      </p:sp>
      <p:sp>
        <p:nvSpPr>
          <p:cNvPr id="18435" name="Footer Placeholder 5">
            <a:extLst>
              <a:ext uri="{FF2B5EF4-FFF2-40B4-BE49-F238E27FC236}">
                <a16:creationId xmlns:a16="http://schemas.microsoft.com/office/drawing/2014/main" id="{85863B7C-3F0C-C94E-B598-22EEB798371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8436" name="Slide Number Placeholder 3">
            <a:extLst>
              <a:ext uri="{FF2B5EF4-FFF2-40B4-BE49-F238E27FC236}">
                <a16:creationId xmlns:a16="http://schemas.microsoft.com/office/drawing/2014/main" id="{81ED4A55-324F-8649-AADE-A0247781E60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00E42D3-6AF9-5A42-BE20-CE16A6C8D7F6}" type="slidenum">
              <a:rPr lang="en-US" altLang="en-US">
                <a:solidFill>
                  <a:srgbClr val="006B6D"/>
                </a:solidFill>
              </a:rPr>
              <a:pPr fontAlgn="base">
                <a:spcBef>
                  <a:spcPct val="0"/>
                </a:spcBef>
                <a:spcAft>
                  <a:spcPct val="0"/>
                </a:spcAft>
              </a:pPr>
              <a:t>3</a:t>
            </a:fld>
            <a:endParaRPr lang="en-US" altLang="en-US">
              <a:solidFill>
                <a:srgbClr val="006B6D"/>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9B3A22EF-63A1-4B4F-BBC5-0635FFD9B1D3}"/>
              </a:ext>
            </a:extLst>
          </p:cNvPr>
          <p:cNvSpPr>
            <a:spLocks noGrp="1" noChangeArrowheads="1"/>
          </p:cNvSpPr>
          <p:nvPr>
            <p:ph type="title"/>
          </p:nvPr>
        </p:nvSpPr>
        <p:spPr>
          <a:xfrm>
            <a:off x="307975" y="2668588"/>
            <a:ext cx="8528050" cy="1052512"/>
          </a:xfrm>
        </p:spPr>
        <p:txBody>
          <a:bodyPr/>
          <a:lstStyle/>
          <a:p>
            <a:pPr algn="ctr"/>
            <a:r>
              <a:rPr lang="en-US" altLang="en-US" sz="3600"/>
              <a:t>Quick Quiz</a:t>
            </a:r>
            <a:br>
              <a:rPr lang="en-US" altLang="en-US"/>
            </a:br>
            <a:endParaRPr lang="en-US" altLang="en-US"/>
          </a:p>
        </p:txBody>
      </p:sp>
      <p:sp>
        <p:nvSpPr>
          <p:cNvPr id="50178" name="Content Placeholder 2">
            <a:extLst>
              <a:ext uri="{FF2B5EF4-FFF2-40B4-BE49-F238E27FC236}">
                <a16:creationId xmlns:a16="http://schemas.microsoft.com/office/drawing/2014/main" id="{C737D37E-B410-BB42-B82E-644E4A44DD21}"/>
              </a:ext>
            </a:extLst>
          </p:cNvPr>
          <p:cNvSpPr>
            <a:spLocks noGrp="1" noChangeArrowheads="1"/>
          </p:cNvSpPr>
          <p:nvPr>
            <p:ph idx="1"/>
          </p:nvPr>
        </p:nvSpPr>
        <p:spPr bwMode="auto">
          <a:xfrm>
            <a:off x="476250" y="1279525"/>
            <a:ext cx="8169275" cy="5076825"/>
          </a:xfrm>
        </p:spPr>
        <p:txBody>
          <a:bodyPr wrap="square" numCol="1" anchor="t" anchorCtr="0" compatLnSpc="1">
            <a:prstTxWarp prst="textNoShape">
              <a:avLst/>
            </a:prstTxWarp>
          </a:bodyPr>
          <a:lstStyle/>
          <a:p>
            <a:pPr marL="0" indent="0">
              <a:buFont typeface="Arial" panose="020B0604020202020204" pitchFamily="34" charset="0"/>
              <a:buNone/>
            </a:pPr>
            <a:r>
              <a:rPr lang="en-US" altLang="en-US" b="1"/>
              <a:t>  </a:t>
            </a:r>
            <a:endParaRPr lang="en-US" altLang="en-US"/>
          </a:p>
          <a:p>
            <a:pPr marL="0" indent="0">
              <a:buFont typeface="Arial" panose="020B0604020202020204" pitchFamily="34" charset="0"/>
              <a:buNone/>
            </a:pPr>
            <a:endParaRPr lang="en-US" altLang="en-US" sz="3600"/>
          </a:p>
        </p:txBody>
      </p:sp>
      <p:sp>
        <p:nvSpPr>
          <p:cNvPr id="50179" name="Footer Placeholder 4">
            <a:extLst>
              <a:ext uri="{FF2B5EF4-FFF2-40B4-BE49-F238E27FC236}">
                <a16:creationId xmlns:a16="http://schemas.microsoft.com/office/drawing/2014/main" id="{51CA54AE-5E5B-5143-B5EB-7ABB5456A590}"/>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0180" name="Slide Number Placeholder 5">
            <a:extLst>
              <a:ext uri="{FF2B5EF4-FFF2-40B4-BE49-F238E27FC236}">
                <a16:creationId xmlns:a16="http://schemas.microsoft.com/office/drawing/2014/main" id="{2E585E35-095B-D74C-BB01-FF7AC049D6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402ED61-B47A-254F-8AAD-0CBD0D502E04}" type="slidenum">
              <a:rPr lang="en-US" altLang="en-US">
                <a:solidFill>
                  <a:srgbClr val="006B6D"/>
                </a:solidFill>
              </a:rPr>
              <a:pPr fontAlgn="base">
                <a:spcBef>
                  <a:spcPct val="0"/>
                </a:spcBef>
                <a:spcAft>
                  <a:spcPct val="0"/>
                </a:spcAft>
              </a:pPr>
              <a:t>30</a:t>
            </a:fld>
            <a:endParaRPr lang="en-US" altLang="en-US">
              <a:solidFill>
                <a:srgbClr val="006B6D"/>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F87C4917-4829-BB46-BF4E-F0887261D1B1}"/>
              </a:ext>
            </a:extLst>
          </p:cNvPr>
          <p:cNvSpPr>
            <a:spLocks noGrp="1" noChangeArrowheads="1"/>
          </p:cNvSpPr>
          <p:nvPr>
            <p:ph type="title"/>
          </p:nvPr>
        </p:nvSpPr>
        <p:spPr>
          <a:xfrm>
            <a:off x="314325" y="439738"/>
            <a:ext cx="8515350" cy="1325562"/>
          </a:xfrm>
        </p:spPr>
        <p:txBody>
          <a:bodyPr/>
          <a:lstStyle/>
          <a:p>
            <a:pPr algn="ctr"/>
            <a:r>
              <a:rPr lang="en-US" altLang="en-US" sz="3600"/>
              <a:t>Video: How the Brain Develops</a:t>
            </a:r>
          </a:p>
        </p:txBody>
      </p:sp>
      <p:sp>
        <p:nvSpPr>
          <p:cNvPr id="51202" name="Content Placeholder 2">
            <a:extLst>
              <a:ext uri="{FF2B5EF4-FFF2-40B4-BE49-F238E27FC236}">
                <a16:creationId xmlns:a16="http://schemas.microsoft.com/office/drawing/2014/main" id="{F0F848A3-0129-C347-8F9D-A1DB28AC1247}"/>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a:t>Alexandra Lohrbach, Senior Program Associate, Annie E. Casey Foundation.</a:t>
            </a:r>
          </a:p>
        </p:txBody>
      </p:sp>
      <p:sp>
        <p:nvSpPr>
          <p:cNvPr id="51203" name="Footer Placeholder 4">
            <a:extLst>
              <a:ext uri="{FF2B5EF4-FFF2-40B4-BE49-F238E27FC236}">
                <a16:creationId xmlns:a16="http://schemas.microsoft.com/office/drawing/2014/main" id="{95B56F19-1BDA-4F42-9954-84C79D57CEA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1204" name="Slide Number Placeholder 5">
            <a:extLst>
              <a:ext uri="{FF2B5EF4-FFF2-40B4-BE49-F238E27FC236}">
                <a16:creationId xmlns:a16="http://schemas.microsoft.com/office/drawing/2014/main" id="{0F776358-E9C7-F94E-B58F-F3E425280C8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9E5B038-FA04-6741-8B64-80FC3A7E2B53}" type="slidenum">
              <a:rPr lang="en-US" altLang="en-US">
                <a:solidFill>
                  <a:srgbClr val="006B6D"/>
                </a:solidFill>
              </a:rPr>
              <a:pPr fontAlgn="base">
                <a:spcBef>
                  <a:spcPct val="0"/>
                </a:spcBef>
                <a:spcAft>
                  <a:spcPct val="0"/>
                </a:spcAft>
              </a:pPr>
              <a:t>31</a:t>
            </a:fld>
            <a:endParaRPr lang="en-US" altLang="en-US">
              <a:solidFill>
                <a:srgbClr val="006B6D"/>
              </a:solidFill>
            </a:endParaRPr>
          </a:p>
        </p:txBody>
      </p:sp>
      <p:sp>
        <p:nvSpPr>
          <p:cNvPr id="2" name="TextBox 1">
            <a:extLst>
              <a:ext uri="{FF2B5EF4-FFF2-40B4-BE49-F238E27FC236}">
                <a16:creationId xmlns:a16="http://schemas.microsoft.com/office/drawing/2014/main" id="{DD92F50A-B3E9-4AB9-A9DE-DE44CAEFCA81}"/>
              </a:ext>
            </a:extLst>
          </p:cNvPr>
          <p:cNvSpPr txBox="1"/>
          <p:nvPr/>
        </p:nvSpPr>
        <p:spPr>
          <a:xfrm>
            <a:off x="2776384" y="3191182"/>
            <a:ext cx="35820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a:cs typeface="Arial"/>
                <a:hlinkClick r:id="rId2"/>
              </a:rPr>
              <a:t>https://youtu.be/OGKyyhkPJSI</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7867482D-7C0C-5647-AAC9-DE51216F4FCB}"/>
              </a:ext>
            </a:extLst>
          </p:cNvPr>
          <p:cNvSpPr>
            <a:spLocks noGrp="1" noChangeArrowheads="1"/>
          </p:cNvSpPr>
          <p:nvPr>
            <p:ph type="title"/>
          </p:nvPr>
        </p:nvSpPr>
        <p:spPr>
          <a:xfrm>
            <a:off x="628650" y="365125"/>
            <a:ext cx="8515350" cy="1325563"/>
          </a:xfrm>
        </p:spPr>
        <p:txBody>
          <a:bodyPr/>
          <a:lstStyle/>
          <a:p>
            <a:r>
              <a:rPr lang="en-US" altLang="en-US"/>
              <a:t>How the Brain Develops</a:t>
            </a:r>
          </a:p>
        </p:txBody>
      </p:sp>
      <p:pic>
        <p:nvPicPr>
          <p:cNvPr id="52226" name="Content Placeholder 6">
            <a:extLst>
              <a:ext uri="{FF2B5EF4-FFF2-40B4-BE49-F238E27FC236}">
                <a16:creationId xmlns:a16="http://schemas.microsoft.com/office/drawing/2014/main" id="{AE6E68A7-1DB0-C44A-99B4-90C00EB5A4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9213" y="1541463"/>
            <a:ext cx="6527800" cy="4935537"/>
          </a:xfrm>
        </p:spPr>
      </p:pic>
      <p:sp>
        <p:nvSpPr>
          <p:cNvPr id="52227" name="Footer Placeholder 4">
            <a:extLst>
              <a:ext uri="{FF2B5EF4-FFF2-40B4-BE49-F238E27FC236}">
                <a16:creationId xmlns:a16="http://schemas.microsoft.com/office/drawing/2014/main" id="{9595EE95-8937-8243-83E1-92520EA88B0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2228" name="Slide Number Placeholder 5">
            <a:extLst>
              <a:ext uri="{FF2B5EF4-FFF2-40B4-BE49-F238E27FC236}">
                <a16:creationId xmlns:a16="http://schemas.microsoft.com/office/drawing/2014/main" id="{0287EDA5-B8A6-E141-B5FF-5EAD6A67CD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6C0930D-66CE-724A-AC12-1BA144D3DEC1}" type="slidenum">
              <a:rPr lang="en-US" altLang="en-US">
                <a:solidFill>
                  <a:srgbClr val="006B6D"/>
                </a:solidFill>
              </a:rPr>
              <a:pPr fontAlgn="base">
                <a:spcBef>
                  <a:spcPct val="0"/>
                </a:spcBef>
                <a:spcAft>
                  <a:spcPct val="0"/>
                </a:spcAft>
              </a:pPr>
              <a:t>32</a:t>
            </a:fld>
            <a:endParaRPr lang="en-US" altLang="en-US">
              <a:solidFill>
                <a:srgbClr val="006B6D"/>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6A448EFB-4A38-584E-99A4-643C8F520C4A}"/>
              </a:ext>
            </a:extLst>
          </p:cNvPr>
          <p:cNvSpPr>
            <a:spLocks noGrp="1" noChangeArrowheads="1"/>
          </p:cNvSpPr>
          <p:nvPr>
            <p:ph type="title"/>
          </p:nvPr>
        </p:nvSpPr>
        <p:spPr>
          <a:xfrm>
            <a:off x="628650" y="365125"/>
            <a:ext cx="8515350" cy="1325563"/>
          </a:xfrm>
        </p:spPr>
        <p:txBody>
          <a:bodyPr/>
          <a:lstStyle/>
          <a:p>
            <a:r>
              <a:rPr lang="en-US" altLang="en-US"/>
              <a:t>What’s happening in the adolescent brain?</a:t>
            </a:r>
          </a:p>
        </p:txBody>
      </p:sp>
      <p:sp>
        <p:nvSpPr>
          <p:cNvPr id="53250" name="Content Placeholder 2">
            <a:extLst>
              <a:ext uri="{FF2B5EF4-FFF2-40B4-BE49-F238E27FC236}">
                <a16:creationId xmlns:a16="http://schemas.microsoft.com/office/drawing/2014/main" id="{2538639E-F7C3-7945-9275-C2BF5AF3F0CF}"/>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2400" dirty="0"/>
              <a:t>Neuroplasticity – ability to mold their own brains through thinking, planning, learning, and acting. Experiences and interactions are important. Ability for rewiring and healing from past experiences and trauma.</a:t>
            </a:r>
          </a:p>
          <a:p>
            <a:endParaRPr lang="en-US" altLang="en-US" sz="2400" dirty="0"/>
          </a:p>
          <a:p>
            <a:r>
              <a:rPr lang="en-US" altLang="en-US" sz="2400" dirty="0"/>
              <a:t>Brain is pruning away the gray matter that exists between different parts of the brain. What is reinforced/acted upon is strengthened and what is not is pruned away. </a:t>
            </a:r>
          </a:p>
        </p:txBody>
      </p:sp>
      <p:sp>
        <p:nvSpPr>
          <p:cNvPr id="53251" name="Footer Placeholder 4">
            <a:extLst>
              <a:ext uri="{FF2B5EF4-FFF2-40B4-BE49-F238E27FC236}">
                <a16:creationId xmlns:a16="http://schemas.microsoft.com/office/drawing/2014/main" id="{669A4081-B17E-6A49-9735-228BFDD2A174}"/>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3252" name="Slide Number Placeholder 5">
            <a:extLst>
              <a:ext uri="{FF2B5EF4-FFF2-40B4-BE49-F238E27FC236}">
                <a16:creationId xmlns:a16="http://schemas.microsoft.com/office/drawing/2014/main" id="{05523631-7B11-8E4E-BC39-710CF5D9BBE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A91628-A421-4247-A2EE-E698471119D7}" type="slidenum">
              <a:rPr lang="en-US" altLang="en-US">
                <a:solidFill>
                  <a:srgbClr val="006B6D"/>
                </a:solidFill>
              </a:rPr>
              <a:pPr fontAlgn="base">
                <a:spcBef>
                  <a:spcPct val="0"/>
                </a:spcBef>
                <a:spcAft>
                  <a:spcPct val="0"/>
                </a:spcAft>
              </a:pPr>
              <a:t>33</a:t>
            </a:fld>
            <a:endParaRPr lang="en-US" altLang="en-US">
              <a:solidFill>
                <a:srgbClr val="006B6D"/>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9B9A509D-1209-D545-A25A-6B72026E7267}"/>
              </a:ext>
            </a:extLst>
          </p:cNvPr>
          <p:cNvSpPr>
            <a:spLocks noGrp="1" noChangeArrowheads="1"/>
          </p:cNvSpPr>
          <p:nvPr>
            <p:ph type="title"/>
          </p:nvPr>
        </p:nvSpPr>
        <p:spPr>
          <a:xfrm>
            <a:off x="628650" y="365125"/>
            <a:ext cx="8515350" cy="1325563"/>
          </a:xfrm>
        </p:spPr>
        <p:txBody>
          <a:bodyPr/>
          <a:lstStyle/>
          <a:p>
            <a:r>
              <a:rPr lang="en-US" altLang="en-US"/>
              <a:t>What’s happening in the adolescent brain?</a:t>
            </a:r>
          </a:p>
        </p:txBody>
      </p:sp>
      <p:sp>
        <p:nvSpPr>
          <p:cNvPr id="54274" name="Content Placeholder 2">
            <a:extLst>
              <a:ext uri="{FF2B5EF4-FFF2-40B4-BE49-F238E27FC236}">
                <a16:creationId xmlns:a16="http://schemas.microsoft.com/office/drawing/2014/main" id="{A4B2D4BA-B4BF-FF48-ADC3-5C2E220390C7}"/>
              </a:ext>
            </a:extLst>
          </p:cNvPr>
          <p:cNvSpPr>
            <a:spLocks noGrp="1" noChangeArrowheads="1"/>
          </p:cNvSpPr>
          <p:nvPr>
            <p:ph idx="1"/>
          </p:nvPr>
        </p:nvSpPr>
        <p:spPr bwMode="auto"/>
        <p:txBody>
          <a:bodyPr wrap="square" numCol="1" anchor="t" anchorCtr="0" compatLnSpc="1">
            <a:prstTxWarp prst="textNoShape">
              <a:avLst/>
            </a:prstTxWarp>
          </a:bodyPr>
          <a:lstStyle/>
          <a:p>
            <a:r>
              <a:rPr lang="en-US" altLang="en-US" sz="2400"/>
              <a:t>Prime time for young people to wire their brains in positive ways – “use it and improve it”.</a:t>
            </a:r>
          </a:p>
          <a:p>
            <a:endParaRPr lang="en-US" altLang="en-US" sz="2400"/>
          </a:p>
          <a:p>
            <a:r>
              <a:rPr lang="en-US" altLang="en-US" sz="2400"/>
              <a:t>Young people are still developing the skills in the prefrontal cortex. </a:t>
            </a:r>
          </a:p>
          <a:p>
            <a:endParaRPr lang="en-US" altLang="en-US" sz="2400"/>
          </a:p>
          <a:p>
            <a:r>
              <a:rPr lang="en-US" altLang="en-US" sz="2400"/>
              <a:t>Slowly relying less on emotion and impulse driving decision making  and shift to using the skills in the prefrontal cortex to slow down, engage in reflection and think critically.</a:t>
            </a:r>
          </a:p>
          <a:p>
            <a:endParaRPr lang="en-US" altLang="en-US"/>
          </a:p>
        </p:txBody>
      </p:sp>
      <p:sp>
        <p:nvSpPr>
          <p:cNvPr id="54275" name="Footer Placeholder 4">
            <a:extLst>
              <a:ext uri="{FF2B5EF4-FFF2-40B4-BE49-F238E27FC236}">
                <a16:creationId xmlns:a16="http://schemas.microsoft.com/office/drawing/2014/main" id="{816467CC-454F-1F45-A038-23115C31595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4276" name="Slide Number Placeholder 5">
            <a:extLst>
              <a:ext uri="{FF2B5EF4-FFF2-40B4-BE49-F238E27FC236}">
                <a16:creationId xmlns:a16="http://schemas.microsoft.com/office/drawing/2014/main" id="{A3DB0417-CBD8-5940-9FFE-123787E64B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A05960C-5D90-4A4B-8701-B084E8C1430F}" type="slidenum">
              <a:rPr lang="en-US" altLang="en-US">
                <a:solidFill>
                  <a:srgbClr val="006B6D"/>
                </a:solidFill>
              </a:rPr>
              <a:pPr fontAlgn="base">
                <a:spcBef>
                  <a:spcPct val="0"/>
                </a:spcBef>
                <a:spcAft>
                  <a:spcPct val="0"/>
                </a:spcAft>
              </a:pPr>
              <a:t>34</a:t>
            </a:fld>
            <a:endParaRPr lang="en-US" altLang="en-US">
              <a:solidFill>
                <a:srgbClr val="006B6D"/>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24B176F9-19E5-4B4B-AA3B-3A194609810F}"/>
              </a:ext>
            </a:extLst>
          </p:cNvPr>
          <p:cNvSpPr>
            <a:spLocks noGrp="1" noChangeArrowheads="1"/>
          </p:cNvSpPr>
          <p:nvPr>
            <p:ph type="title"/>
          </p:nvPr>
        </p:nvSpPr>
        <p:spPr>
          <a:xfrm>
            <a:off x="628650" y="365125"/>
            <a:ext cx="8515350" cy="1325563"/>
          </a:xfrm>
        </p:spPr>
        <p:txBody>
          <a:bodyPr/>
          <a:lstStyle/>
          <a:p>
            <a:r>
              <a:rPr lang="en-US" altLang="en-US" sz="3600" dirty="0"/>
              <a:t>Video: “Why the teenage brain has an evolutionary advantage”</a:t>
            </a:r>
            <a:endParaRPr lang="en-US" altLang="en-US" dirty="0"/>
          </a:p>
        </p:txBody>
      </p:sp>
      <p:sp>
        <p:nvSpPr>
          <p:cNvPr id="55298" name="Content Placeholder 2">
            <a:extLst>
              <a:ext uri="{FF2B5EF4-FFF2-40B4-BE49-F238E27FC236}">
                <a16:creationId xmlns:a16="http://schemas.microsoft.com/office/drawing/2014/main" id="{59FE6E3A-451D-8C4B-8B64-FAC0CEA3123E}"/>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endParaRPr lang="en-US" altLang="en-US" sz="2400"/>
          </a:p>
          <a:p>
            <a:pPr marL="0" indent="0" algn="ctr">
              <a:buFont typeface="Arial" panose="020B0604020202020204" pitchFamily="34" charset="0"/>
              <a:buNone/>
            </a:pPr>
            <a:r>
              <a:rPr lang="en-US" altLang="en-US" sz="1800">
                <a:hlinkClick r:id="rId2"/>
              </a:rPr>
              <a:t>https://www.youtube.com/watch?v=P629TojpvDU&amp;feature=youtu.be</a:t>
            </a:r>
            <a:endParaRPr lang="en-US" altLang="en-US" sz="1800"/>
          </a:p>
          <a:p>
            <a:pPr marL="0" indent="0" algn="ctr">
              <a:buFont typeface="Arial" panose="020B0604020202020204" pitchFamily="34" charset="0"/>
              <a:buNone/>
            </a:pPr>
            <a:endParaRPr lang="en-US" altLang="en-US" sz="1800"/>
          </a:p>
          <a:p>
            <a:pPr marL="0" indent="0" algn="ctr">
              <a:buFont typeface="Arial" panose="020B0604020202020204" pitchFamily="34" charset="0"/>
              <a:buNone/>
            </a:pPr>
            <a:r>
              <a:rPr lang="en-US" altLang="en-US" sz="1800"/>
              <a:t>Credits: Fig. 1 by University of California</a:t>
            </a:r>
          </a:p>
        </p:txBody>
      </p:sp>
      <p:sp>
        <p:nvSpPr>
          <p:cNvPr id="55299" name="Footer Placeholder 5">
            <a:extLst>
              <a:ext uri="{FF2B5EF4-FFF2-40B4-BE49-F238E27FC236}">
                <a16:creationId xmlns:a16="http://schemas.microsoft.com/office/drawing/2014/main" id="{9283B7F8-0A03-B541-B2A9-046F96A529A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5300" name="Slide Number Placeholder 3">
            <a:extLst>
              <a:ext uri="{FF2B5EF4-FFF2-40B4-BE49-F238E27FC236}">
                <a16:creationId xmlns:a16="http://schemas.microsoft.com/office/drawing/2014/main" id="{B52374A1-FBA6-774D-AD3D-450035ACE1D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326649B-47AC-904A-9599-7A123A96E883}" type="slidenum">
              <a:rPr lang="en-US" altLang="en-US">
                <a:solidFill>
                  <a:srgbClr val="006B6D"/>
                </a:solidFill>
              </a:rPr>
              <a:pPr fontAlgn="base">
                <a:spcBef>
                  <a:spcPct val="0"/>
                </a:spcBef>
                <a:spcAft>
                  <a:spcPct val="0"/>
                </a:spcAft>
              </a:pPr>
              <a:t>35</a:t>
            </a:fld>
            <a:endParaRPr lang="en-US" altLang="en-US">
              <a:solidFill>
                <a:srgbClr val="006B6D"/>
              </a:solidFill>
            </a:endParaRPr>
          </a:p>
        </p:txBody>
      </p:sp>
      <p:pic>
        <p:nvPicPr>
          <p:cNvPr id="55301" name="Picture 7">
            <a:extLst>
              <a:ext uri="{FF2B5EF4-FFF2-40B4-BE49-F238E27FC236}">
                <a16:creationId xmlns:a16="http://schemas.microsoft.com/office/drawing/2014/main" id="{06ADB8FA-9EDC-B64D-99E9-527473F29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6263" y="2033588"/>
            <a:ext cx="545147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F0FDF629-78B4-5D4E-92C9-7C6207A2CF1A}"/>
              </a:ext>
            </a:extLst>
          </p:cNvPr>
          <p:cNvSpPr>
            <a:spLocks noGrp="1" noChangeArrowheads="1"/>
          </p:cNvSpPr>
          <p:nvPr>
            <p:ph type="title"/>
          </p:nvPr>
        </p:nvSpPr>
        <p:spPr>
          <a:xfrm>
            <a:off x="314325" y="2251075"/>
            <a:ext cx="8515350" cy="1325563"/>
          </a:xfrm>
        </p:spPr>
        <p:txBody>
          <a:bodyPr/>
          <a:lstStyle/>
          <a:p>
            <a:pPr algn="ctr"/>
            <a:r>
              <a:rPr lang="en-US" altLang="en-US" sz="3600" dirty="0"/>
              <a:t>Small Group Activity: </a:t>
            </a:r>
            <a:br>
              <a:rPr lang="en-US" altLang="en-US" sz="3600" dirty="0"/>
            </a:br>
            <a:r>
              <a:rPr lang="en-US" altLang="en-US" sz="3600" dirty="0"/>
              <a:t>Brain Building Strategies</a:t>
            </a:r>
          </a:p>
        </p:txBody>
      </p:sp>
      <p:sp>
        <p:nvSpPr>
          <p:cNvPr id="56322" name="Footer Placeholder 4">
            <a:extLst>
              <a:ext uri="{FF2B5EF4-FFF2-40B4-BE49-F238E27FC236}">
                <a16:creationId xmlns:a16="http://schemas.microsoft.com/office/drawing/2014/main" id="{50BF0998-77C9-EE48-9193-D2FF0237B2D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6323" name="Slide Number Placeholder 5">
            <a:extLst>
              <a:ext uri="{FF2B5EF4-FFF2-40B4-BE49-F238E27FC236}">
                <a16:creationId xmlns:a16="http://schemas.microsoft.com/office/drawing/2014/main" id="{CA052E37-91DB-AD4F-A81B-2ECC866D3BB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A50C899-FCC2-8344-9E0A-6A0C8463B033}" type="slidenum">
              <a:rPr lang="en-US" altLang="en-US">
                <a:solidFill>
                  <a:srgbClr val="006B6D"/>
                </a:solidFill>
              </a:rPr>
              <a:pPr fontAlgn="base">
                <a:spcBef>
                  <a:spcPct val="0"/>
                </a:spcBef>
                <a:spcAft>
                  <a:spcPct val="0"/>
                </a:spcAft>
              </a:pPr>
              <a:t>36</a:t>
            </a:fld>
            <a:endParaRPr lang="en-US" altLang="en-US">
              <a:solidFill>
                <a:srgbClr val="006B6D"/>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15C8FD66-EDD5-EB41-A1BB-68EC4C922B6C}"/>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57346" name="Content Placeholder 2">
            <a:extLst>
              <a:ext uri="{FF2B5EF4-FFF2-40B4-BE49-F238E27FC236}">
                <a16:creationId xmlns:a16="http://schemas.microsoft.com/office/drawing/2014/main" id="{CCB51FAC-ABCB-6E40-B637-D49A6AABADDA}"/>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en-US" sz="3200"/>
              <a:t>How can I share this information with the young people I work with?</a:t>
            </a:r>
          </a:p>
        </p:txBody>
      </p:sp>
      <p:sp>
        <p:nvSpPr>
          <p:cNvPr id="57347" name="Footer Placeholder 4">
            <a:extLst>
              <a:ext uri="{FF2B5EF4-FFF2-40B4-BE49-F238E27FC236}">
                <a16:creationId xmlns:a16="http://schemas.microsoft.com/office/drawing/2014/main" id="{528FD57D-474B-9E4C-80AD-AA764E5525B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7348" name="Slide Number Placeholder 5">
            <a:extLst>
              <a:ext uri="{FF2B5EF4-FFF2-40B4-BE49-F238E27FC236}">
                <a16:creationId xmlns:a16="http://schemas.microsoft.com/office/drawing/2014/main" id="{22CA5A3A-F5F9-F647-9691-EC880835D0E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FDFCF78-1C91-704E-B870-0CB84D0C2723}" type="slidenum">
              <a:rPr lang="en-US" altLang="en-US">
                <a:solidFill>
                  <a:srgbClr val="006B6D"/>
                </a:solidFill>
              </a:rPr>
              <a:pPr fontAlgn="base">
                <a:spcBef>
                  <a:spcPct val="0"/>
                </a:spcBef>
                <a:spcAft>
                  <a:spcPct val="0"/>
                </a:spcAft>
              </a:pPr>
              <a:t>37</a:t>
            </a:fld>
            <a:endParaRPr lang="en-US" altLang="en-US">
              <a:solidFill>
                <a:srgbClr val="006B6D"/>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6CA830AF-9780-2642-9F64-0A5D7A4D5A08}"/>
              </a:ext>
            </a:extLst>
          </p:cNvPr>
          <p:cNvSpPr>
            <a:spLocks noGrp="1" noChangeArrowheads="1"/>
          </p:cNvSpPr>
          <p:nvPr>
            <p:ph type="title"/>
          </p:nvPr>
        </p:nvSpPr>
        <p:spPr>
          <a:xfrm>
            <a:off x="711200" y="2133600"/>
            <a:ext cx="7886700" cy="1427163"/>
          </a:xfrm>
        </p:spPr>
        <p:txBody>
          <a:bodyPr/>
          <a:lstStyle/>
          <a:p>
            <a:r>
              <a:rPr lang="en-US" altLang="en-US" sz="4000" dirty="0"/>
              <a:t>Module Five: </a:t>
            </a:r>
            <a:br>
              <a:rPr lang="en-US" altLang="en-US" sz="4000" dirty="0"/>
            </a:br>
            <a:r>
              <a:rPr lang="en-US" altLang="en-US" sz="4000" dirty="0"/>
              <a:t>The 3R’s of Adolescent Brain Development</a:t>
            </a:r>
          </a:p>
        </p:txBody>
      </p:sp>
      <p:sp>
        <p:nvSpPr>
          <p:cNvPr id="58370" name="Footer Placeholder 5">
            <a:extLst>
              <a:ext uri="{FF2B5EF4-FFF2-40B4-BE49-F238E27FC236}">
                <a16:creationId xmlns:a16="http://schemas.microsoft.com/office/drawing/2014/main" id="{3A2D1AF6-9215-DB46-9244-6855C9A12CD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58371" name="Slide Number Placeholder 4">
            <a:extLst>
              <a:ext uri="{FF2B5EF4-FFF2-40B4-BE49-F238E27FC236}">
                <a16:creationId xmlns:a16="http://schemas.microsoft.com/office/drawing/2014/main" id="{0019A8CC-B805-5643-9BAC-C1405A61127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A3C5C29-0C32-C249-B744-A70F79D928BE}" type="slidenum">
              <a:rPr lang="en-US" altLang="en-US">
                <a:solidFill>
                  <a:srgbClr val="006B6D"/>
                </a:solidFill>
              </a:rPr>
              <a:pPr fontAlgn="base">
                <a:spcBef>
                  <a:spcPct val="0"/>
                </a:spcBef>
                <a:spcAft>
                  <a:spcPct val="0"/>
                </a:spcAft>
              </a:pPr>
              <a:t>38</a:t>
            </a:fld>
            <a:endParaRPr lang="en-US" altLang="en-US">
              <a:solidFill>
                <a:srgbClr val="006B6D"/>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0F1A9A06-81B8-F049-AD16-7109DB0AB712}"/>
              </a:ext>
            </a:extLst>
          </p:cNvPr>
          <p:cNvSpPr>
            <a:spLocks noGrp="1" noChangeArrowheads="1"/>
          </p:cNvSpPr>
          <p:nvPr>
            <p:ph type="title"/>
          </p:nvPr>
        </p:nvSpPr>
        <p:spPr>
          <a:xfrm>
            <a:off x="520700" y="357188"/>
            <a:ext cx="8515350" cy="1325562"/>
          </a:xfrm>
        </p:spPr>
        <p:txBody>
          <a:bodyPr/>
          <a:lstStyle/>
          <a:p>
            <a:r>
              <a:rPr lang="en-US" altLang="en-US"/>
              <a:t>Neurological Research Shows:</a:t>
            </a:r>
          </a:p>
        </p:txBody>
      </p:sp>
      <p:sp>
        <p:nvSpPr>
          <p:cNvPr id="60418" name="Content Placeholder 2">
            <a:extLst>
              <a:ext uri="{FF2B5EF4-FFF2-40B4-BE49-F238E27FC236}">
                <a16:creationId xmlns:a16="http://schemas.microsoft.com/office/drawing/2014/main" id="{EDAEC654-94B5-5A4C-9BC3-DBE817E608B5}"/>
              </a:ext>
            </a:extLst>
          </p:cNvPr>
          <p:cNvSpPr>
            <a:spLocks noGrp="1" noChangeArrowheads="1"/>
          </p:cNvSpPr>
          <p:nvPr>
            <p:ph idx="1"/>
          </p:nvPr>
        </p:nvSpPr>
        <p:spPr bwMode="auto">
          <a:xfrm>
            <a:off x="441325" y="1593850"/>
            <a:ext cx="7886700" cy="4351338"/>
          </a:xfrm>
        </p:spPr>
        <p:txBody>
          <a:bodyPr wrap="square" numCol="1" anchor="t" anchorCtr="0" compatLnSpc="1">
            <a:prstTxWarp prst="textNoShape">
              <a:avLst/>
            </a:prstTxWarp>
          </a:bodyPr>
          <a:lstStyle/>
          <a:p>
            <a:pPr marL="0" lvl="2" indent="0">
              <a:lnSpc>
                <a:spcPct val="150000"/>
              </a:lnSpc>
              <a:buFont typeface="Arial" panose="020B0604020202020204" pitchFamily="34" charset="0"/>
              <a:buNone/>
            </a:pPr>
            <a:r>
              <a:rPr lang="en-US" altLang="en-US" sz="2400"/>
              <a:t>The intensity of dopamine  (the pleasure chemical) flooding the adolescent brain can easily outweigh their ability to evaluate risks..</a:t>
            </a:r>
          </a:p>
          <a:p>
            <a:pPr marL="0" indent="0">
              <a:lnSpc>
                <a:spcPct val="100000"/>
              </a:lnSpc>
              <a:buFont typeface="Arial" panose="020B0604020202020204" pitchFamily="34" charset="0"/>
              <a:buNone/>
            </a:pPr>
            <a:endParaRPr lang="en-US" altLang="en-US"/>
          </a:p>
          <a:p>
            <a:pPr marL="0" indent="0">
              <a:lnSpc>
                <a:spcPct val="150000"/>
              </a:lnSpc>
              <a:buFont typeface="Arial" panose="020B0604020202020204" pitchFamily="34" charset="0"/>
              <a:buNone/>
            </a:pPr>
            <a:r>
              <a:rPr lang="en-US" altLang="en-US" sz="2400"/>
              <a:t>Positive experiences can “fortify healthy neural connections, develop executive function and stimulate learning and healing.</a:t>
            </a:r>
          </a:p>
          <a:p>
            <a:pPr marL="0" indent="0">
              <a:lnSpc>
                <a:spcPct val="100000"/>
              </a:lnSpc>
              <a:buFont typeface="Arial" panose="020B0604020202020204" pitchFamily="34" charset="0"/>
              <a:buNone/>
            </a:pPr>
            <a:endParaRPr lang="en-US" altLang="en-US"/>
          </a:p>
          <a:p>
            <a:pPr marL="0" indent="0">
              <a:buFont typeface="Arial" panose="020B0604020202020204" pitchFamily="34" charset="0"/>
              <a:buNone/>
            </a:pPr>
            <a:endParaRPr lang="en-US" altLang="en-US"/>
          </a:p>
        </p:txBody>
      </p:sp>
      <p:sp>
        <p:nvSpPr>
          <p:cNvPr id="60419" name="Footer Placeholder 4">
            <a:extLst>
              <a:ext uri="{FF2B5EF4-FFF2-40B4-BE49-F238E27FC236}">
                <a16:creationId xmlns:a16="http://schemas.microsoft.com/office/drawing/2014/main" id="{1DCF663A-1532-584E-BDE1-7575DA0E370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0420" name="Slide Number Placeholder 5">
            <a:extLst>
              <a:ext uri="{FF2B5EF4-FFF2-40B4-BE49-F238E27FC236}">
                <a16:creationId xmlns:a16="http://schemas.microsoft.com/office/drawing/2014/main" id="{1FAD9DB7-4D23-F04B-8FF6-373829DD315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B758996-C038-424C-9708-9E19E937E452}" type="slidenum">
              <a:rPr lang="en-US" altLang="en-US">
                <a:solidFill>
                  <a:srgbClr val="006B6D"/>
                </a:solidFill>
              </a:rPr>
              <a:pPr fontAlgn="base">
                <a:spcBef>
                  <a:spcPct val="0"/>
                </a:spcBef>
                <a:spcAft>
                  <a:spcPct val="0"/>
                </a:spcAft>
              </a:pPr>
              <a:t>39</a:t>
            </a:fld>
            <a:endParaRPr lang="en-US" altLang="en-US">
              <a:solidFill>
                <a:srgbClr val="006B6D"/>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CAFE84BE-616A-034E-B6DE-042BB8561C2F}"/>
              </a:ext>
            </a:extLst>
          </p:cNvPr>
          <p:cNvSpPr>
            <a:spLocks noGrp="1" noChangeArrowheads="1"/>
          </p:cNvSpPr>
          <p:nvPr>
            <p:ph type="title"/>
          </p:nvPr>
        </p:nvSpPr>
        <p:spPr>
          <a:xfrm>
            <a:off x="628650" y="365125"/>
            <a:ext cx="8515350" cy="1325563"/>
          </a:xfrm>
        </p:spPr>
        <p:txBody>
          <a:bodyPr/>
          <a:lstStyle/>
          <a:p>
            <a:r>
              <a:rPr lang="en-US" altLang="en-US"/>
              <a:t>Competencies (cont.)</a:t>
            </a:r>
          </a:p>
        </p:txBody>
      </p:sp>
      <p:sp>
        <p:nvSpPr>
          <p:cNvPr id="3" name="Content Placeholder 2">
            <a:extLst>
              <a:ext uri="{FF2B5EF4-FFF2-40B4-BE49-F238E27FC236}">
                <a16:creationId xmlns:a16="http://schemas.microsoft.com/office/drawing/2014/main" id="{A51D6F4C-99DE-D940-86F4-0EB8E4FA5AF4}"/>
              </a:ext>
            </a:extLst>
          </p:cNvPr>
          <p:cNvSpPr>
            <a:spLocks noGrp="1"/>
          </p:cNvSpPr>
          <p:nvPr>
            <p:ph idx="1"/>
          </p:nvPr>
        </p:nvSpPr>
        <p:spPr>
          <a:xfrm>
            <a:off x="628650" y="1365250"/>
            <a:ext cx="7886700" cy="4821238"/>
          </a:xfrm>
        </p:spPr>
        <p:txBody>
          <a:bodyPr>
            <a:noAutofit/>
          </a:bodyPr>
          <a:lstStyle/>
          <a:p>
            <a:pPr fontAlgn="auto">
              <a:spcAft>
                <a:spcPts val="0"/>
              </a:spcAft>
              <a:buFont typeface="Arial"/>
              <a:buChar char="•"/>
              <a:defRPr/>
            </a:pPr>
            <a:r>
              <a:rPr lang="en-US" sz="2400" dirty="0"/>
              <a:t>Recognize the role of trauma and racism and employ effective practices to help young people understand their experiences and develop effective strategies for healing and growth. </a:t>
            </a:r>
          </a:p>
          <a:p>
            <a:pPr fontAlgn="auto">
              <a:spcAft>
                <a:spcPts val="0"/>
              </a:spcAft>
              <a:buFont typeface="Arial"/>
              <a:buChar char="•"/>
              <a:defRPr/>
            </a:pPr>
            <a:endParaRPr lang="en-US" sz="2400" dirty="0"/>
          </a:p>
          <a:p>
            <a:pPr fontAlgn="auto">
              <a:spcAft>
                <a:spcPts val="0"/>
              </a:spcAft>
              <a:buFont typeface="Arial"/>
              <a:buChar char="•"/>
              <a:defRPr/>
            </a:pPr>
            <a:r>
              <a:rPr lang="en-US" sz="2400" dirty="0"/>
              <a:t>Consider socio-cultural assumptions and implicit biases when working with young people.</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Recognize how youth development principles and practices can enhance outcomes for older youth. </a:t>
            </a:r>
          </a:p>
          <a:p>
            <a:pPr fontAlgn="auto">
              <a:spcAft>
                <a:spcPts val="0"/>
              </a:spcAft>
              <a:buFont typeface="Arial"/>
              <a:buChar char="•"/>
              <a:defRPr/>
            </a:pPr>
            <a:endParaRPr lang="en-US" sz="2400" dirty="0"/>
          </a:p>
          <a:p>
            <a:pPr fontAlgn="auto">
              <a:spcAft>
                <a:spcPts val="0"/>
              </a:spcAft>
              <a:buFont typeface="Arial"/>
              <a:buChar char="•"/>
              <a:defRPr/>
            </a:pPr>
            <a:r>
              <a:rPr lang="en-US" sz="2400" dirty="0"/>
              <a:t>Recognize the value of authentically partnering with young people.</a:t>
            </a:r>
          </a:p>
          <a:p>
            <a:pPr fontAlgn="auto">
              <a:spcAft>
                <a:spcPts val="0"/>
              </a:spcAft>
              <a:buFont typeface="Arial"/>
              <a:buChar char="•"/>
              <a:defRPr/>
            </a:pPr>
            <a:endParaRPr lang="en-US" dirty="0"/>
          </a:p>
        </p:txBody>
      </p:sp>
      <p:sp>
        <p:nvSpPr>
          <p:cNvPr id="19459" name="Footer Placeholder 5">
            <a:extLst>
              <a:ext uri="{FF2B5EF4-FFF2-40B4-BE49-F238E27FC236}">
                <a16:creationId xmlns:a16="http://schemas.microsoft.com/office/drawing/2014/main" id="{D6B9E65D-D2F7-CF41-B3A1-3883CF867A8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19460" name="Slide Number Placeholder 3">
            <a:extLst>
              <a:ext uri="{FF2B5EF4-FFF2-40B4-BE49-F238E27FC236}">
                <a16:creationId xmlns:a16="http://schemas.microsoft.com/office/drawing/2014/main" id="{52BC6713-215E-C842-9056-E3E8582ED1F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A38423F-EF29-AC42-BC19-69A7293EEA8C}" type="slidenum">
              <a:rPr lang="en-US" altLang="en-US">
                <a:solidFill>
                  <a:srgbClr val="006B6D"/>
                </a:solidFill>
              </a:rPr>
              <a:pPr fontAlgn="base">
                <a:spcBef>
                  <a:spcPct val="0"/>
                </a:spcBef>
                <a:spcAft>
                  <a:spcPct val="0"/>
                </a:spcAft>
              </a:pPr>
              <a:t>4</a:t>
            </a:fld>
            <a:endParaRPr lang="en-US" altLang="en-US">
              <a:solidFill>
                <a:srgbClr val="006B6D"/>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BEAC920A-94FF-FB4E-A849-0B5FE9E73C69}"/>
              </a:ext>
            </a:extLst>
          </p:cNvPr>
          <p:cNvSpPr>
            <a:spLocks noGrp="1" noChangeArrowheads="1"/>
          </p:cNvSpPr>
          <p:nvPr>
            <p:ph type="title"/>
          </p:nvPr>
        </p:nvSpPr>
        <p:spPr>
          <a:xfrm>
            <a:off x="628650" y="365125"/>
            <a:ext cx="8515350" cy="1325563"/>
          </a:xfrm>
        </p:spPr>
        <p:txBody>
          <a:bodyPr/>
          <a:lstStyle/>
          <a:p>
            <a:r>
              <a:rPr lang="en-US" altLang="en-US"/>
              <a:t>Hot and Cold Cognition</a:t>
            </a:r>
          </a:p>
        </p:txBody>
      </p:sp>
      <p:sp>
        <p:nvSpPr>
          <p:cNvPr id="3" name="Content Placeholder 2">
            <a:extLst>
              <a:ext uri="{FF2B5EF4-FFF2-40B4-BE49-F238E27FC236}">
                <a16:creationId xmlns:a16="http://schemas.microsoft.com/office/drawing/2014/main" id="{BFC358F4-5213-9D4E-8BFC-52E00BB874DF}"/>
              </a:ext>
            </a:extLst>
          </p:cNvPr>
          <p:cNvSpPr>
            <a:spLocks noGrp="1"/>
          </p:cNvSpPr>
          <p:nvPr>
            <p:ph idx="1"/>
          </p:nvPr>
        </p:nvSpPr>
        <p:spPr>
          <a:xfrm>
            <a:off x="628650" y="1595438"/>
            <a:ext cx="7886700" cy="4581525"/>
          </a:xfrm>
        </p:spPr>
        <p:txBody>
          <a:bodyPr>
            <a:normAutofit fontScale="92500"/>
          </a:bodyPr>
          <a:lstStyle/>
          <a:p>
            <a:pPr fontAlgn="auto">
              <a:lnSpc>
                <a:spcPct val="150000"/>
              </a:lnSpc>
              <a:spcAft>
                <a:spcPts val="0"/>
              </a:spcAft>
              <a:buFont typeface="Arial"/>
              <a:buChar char="•"/>
              <a:defRPr/>
            </a:pPr>
            <a:r>
              <a:rPr lang="en-US" sz="2400" dirty="0"/>
              <a:t>Young people can make steady decisions when they can with others, are given enough time and are in a calm environment. This is referred to as </a:t>
            </a:r>
            <a:r>
              <a:rPr lang="en-US" sz="2400" b="1" dirty="0"/>
              <a:t>cold cognition</a:t>
            </a:r>
            <a:r>
              <a:rPr lang="en-US" sz="2400" dirty="0"/>
              <a:t>.</a:t>
            </a:r>
          </a:p>
          <a:p>
            <a:pPr fontAlgn="auto">
              <a:lnSpc>
                <a:spcPct val="150000"/>
              </a:lnSpc>
              <a:spcAft>
                <a:spcPts val="0"/>
              </a:spcAft>
              <a:buFont typeface="Arial"/>
              <a:buChar char="•"/>
              <a:defRPr/>
            </a:pPr>
            <a:endParaRPr lang="en-US" dirty="0"/>
          </a:p>
          <a:p>
            <a:pPr fontAlgn="auto">
              <a:lnSpc>
                <a:spcPct val="150000"/>
              </a:lnSpc>
              <a:spcAft>
                <a:spcPts val="0"/>
              </a:spcAft>
              <a:buFont typeface="Arial"/>
              <a:buChar char="•"/>
              <a:defRPr/>
            </a:pPr>
            <a:r>
              <a:rPr lang="en-US" sz="2400" dirty="0"/>
              <a:t>Young people may struggle in situations, when they feel time pressured, are emotionally aroused in some way, or are subject to peer pressure. This is referred to as </a:t>
            </a:r>
            <a:r>
              <a:rPr lang="en-US" sz="2400" b="1" dirty="0"/>
              <a:t>hot cognition</a:t>
            </a:r>
            <a:r>
              <a:rPr lang="en-US" sz="2400" dirty="0"/>
              <a:t>.</a:t>
            </a:r>
          </a:p>
        </p:txBody>
      </p:sp>
      <p:sp>
        <p:nvSpPr>
          <p:cNvPr id="61443" name="Footer Placeholder 4">
            <a:extLst>
              <a:ext uri="{FF2B5EF4-FFF2-40B4-BE49-F238E27FC236}">
                <a16:creationId xmlns:a16="http://schemas.microsoft.com/office/drawing/2014/main" id="{067458B8-B450-354A-A136-273DDF96E8E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1444" name="Slide Number Placeholder 5">
            <a:extLst>
              <a:ext uri="{FF2B5EF4-FFF2-40B4-BE49-F238E27FC236}">
                <a16:creationId xmlns:a16="http://schemas.microsoft.com/office/drawing/2014/main" id="{CD182F63-D6EB-D347-B7A6-5D1CBEFAC4C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A625DD2-2B31-714A-B6C6-6BEF5E84DC8D}" type="slidenum">
              <a:rPr lang="en-US" altLang="en-US">
                <a:solidFill>
                  <a:srgbClr val="006B6D"/>
                </a:solidFill>
              </a:rPr>
              <a:pPr fontAlgn="base">
                <a:spcBef>
                  <a:spcPct val="0"/>
                </a:spcBef>
                <a:spcAft>
                  <a:spcPct val="0"/>
                </a:spcAft>
              </a:pPr>
              <a:t>40</a:t>
            </a:fld>
            <a:endParaRPr lang="en-US" altLang="en-US">
              <a:solidFill>
                <a:srgbClr val="006B6D"/>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0DB939AD-E46D-474E-A3C9-96CB7F11A609}"/>
              </a:ext>
            </a:extLst>
          </p:cNvPr>
          <p:cNvSpPr>
            <a:spLocks noGrp="1" noChangeArrowheads="1"/>
          </p:cNvSpPr>
          <p:nvPr>
            <p:ph type="title"/>
          </p:nvPr>
        </p:nvSpPr>
        <p:spPr>
          <a:xfrm>
            <a:off x="314325" y="409575"/>
            <a:ext cx="8515350" cy="1325563"/>
          </a:xfrm>
        </p:spPr>
        <p:txBody>
          <a:bodyPr/>
          <a:lstStyle/>
          <a:p>
            <a:pPr algn="ctr"/>
            <a:r>
              <a:rPr lang="en-US" altLang="en-US" sz="3400"/>
              <a:t>Partner Activity: Discussion Questions</a:t>
            </a:r>
          </a:p>
        </p:txBody>
      </p:sp>
      <p:sp>
        <p:nvSpPr>
          <p:cNvPr id="62466" name="Content Placeholder 2">
            <a:extLst>
              <a:ext uri="{FF2B5EF4-FFF2-40B4-BE49-F238E27FC236}">
                <a16:creationId xmlns:a16="http://schemas.microsoft.com/office/drawing/2014/main" id="{ABA6F8DE-0F79-1F40-807B-FA57A0E8DDE7}"/>
              </a:ext>
            </a:extLst>
          </p:cNvPr>
          <p:cNvSpPr>
            <a:spLocks noGrp="1" noChangeArrowheads="1"/>
          </p:cNvSpPr>
          <p:nvPr>
            <p:ph idx="1"/>
          </p:nvPr>
        </p:nvSpPr>
        <p:spPr bwMode="auto">
          <a:xfrm>
            <a:off x="628650" y="1735138"/>
            <a:ext cx="7886700" cy="4352925"/>
          </a:xfrm>
        </p:spPr>
        <p:txBody>
          <a:bodyPr wrap="square" numCol="1" anchor="t" anchorCtr="0" compatLnSpc="1">
            <a:prstTxWarp prst="textNoShape">
              <a:avLst/>
            </a:prstTxWarp>
          </a:bodyPr>
          <a:lstStyle/>
          <a:p>
            <a:endParaRPr lang="en-US" altLang="en-US"/>
          </a:p>
          <a:p>
            <a:r>
              <a:rPr lang="en-US" altLang="en-US" sz="2400"/>
              <a:t>How did you learn some important life skills?</a:t>
            </a:r>
          </a:p>
          <a:p>
            <a:endParaRPr lang="en-US" altLang="en-US" sz="2400"/>
          </a:p>
          <a:p>
            <a:pPr>
              <a:lnSpc>
                <a:spcPct val="150000"/>
              </a:lnSpc>
            </a:pPr>
            <a:r>
              <a:rPr lang="en-US" altLang="en-US" sz="2400"/>
              <a:t>What was a risk you took or new experience you tried that you learned from?</a:t>
            </a:r>
          </a:p>
        </p:txBody>
      </p:sp>
      <p:sp>
        <p:nvSpPr>
          <p:cNvPr id="62467" name="Footer Placeholder 4">
            <a:extLst>
              <a:ext uri="{FF2B5EF4-FFF2-40B4-BE49-F238E27FC236}">
                <a16:creationId xmlns:a16="http://schemas.microsoft.com/office/drawing/2014/main" id="{E5C35159-9727-054C-B0F8-E061AF88BF4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2468" name="Slide Number Placeholder 5">
            <a:extLst>
              <a:ext uri="{FF2B5EF4-FFF2-40B4-BE49-F238E27FC236}">
                <a16:creationId xmlns:a16="http://schemas.microsoft.com/office/drawing/2014/main" id="{7E9BFEEB-DBFB-3B4C-94BA-F53DC57022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68C13BF-66A6-7B46-A8AA-C73BBDCACDAE}" type="slidenum">
              <a:rPr lang="en-US" altLang="en-US">
                <a:solidFill>
                  <a:srgbClr val="006B6D"/>
                </a:solidFill>
              </a:rPr>
              <a:pPr fontAlgn="base">
                <a:spcBef>
                  <a:spcPct val="0"/>
                </a:spcBef>
                <a:spcAft>
                  <a:spcPct val="0"/>
                </a:spcAft>
              </a:pPr>
              <a:t>41</a:t>
            </a:fld>
            <a:endParaRPr lang="en-US" altLang="en-US">
              <a:solidFill>
                <a:srgbClr val="006B6D"/>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D419E71-25CE-D748-B7E3-D8228908C761}"/>
              </a:ext>
            </a:extLst>
          </p:cNvPr>
          <p:cNvSpPr>
            <a:spLocks noGrp="1" noChangeArrowheads="1"/>
          </p:cNvSpPr>
          <p:nvPr>
            <p:ph type="title"/>
          </p:nvPr>
        </p:nvSpPr>
        <p:spPr>
          <a:xfrm>
            <a:off x="182563" y="365125"/>
            <a:ext cx="8770937" cy="1325563"/>
          </a:xfrm>
        </p:spPr>
        <p:txBody>
          <a:bodyPr/>
          <a:lstStyle/>
          <a:p>
            <a:r>
              <a:rPr lang="en-US" altLang="en-US"/>
              <a:t>Three major aspects of the brain that are especially active and undergoing changes during adolescence</a:t>
            </a:r>
          </a:p>
        </p:txBody>
      </p:sp>
      <p:sp>
        <p:nvSpPr>
          <p:cNvPr id="3" name="Content Placeholder 2">
            <a:extLst>
              <a:ext uri="{FF2B5EF4-FFF2-40B4-BE49-F238E27FC236}">
                <a16:creationId xmlns:a16="http://schemas.microsoft.com/office/drawing/2014/main" id="{343BF46A-CE6E-1B4D-9E31-A804BF87DCAF}"/>
              </a:ext>
            </a:extLst>
          </p:cNvPr>
          <p:cNvSpPr>
            <a:spLocks noGrp="1"/>
          </p:cNvSpPr>
          <p:nvPr>
            <p:ph idx="1"/>
          </p:nvPr>
        </p:nvSpPr>
        <p:spPr>
          <a:xfrm>
            <a:off x="628650" y="2003425"/>
            <a:ext cx="7886700" cy="4081463"/>
          </a:xfrm>
        </p:spPr>
        <p:txBody>
          <a:bodyPr>
            <a:normAutofit fontScale="77500" lnSpcReduction="20000"/>
          </a:bodyPr>
          <a:lstStyle/>
          <a:p>
            <a:pPr algn="ctr" fontAlgn="auto">
              <a:lnSpc>
                <a:spcPct val="250000"/>
              </a:lnSpc>
              <a:spcAft>
                <a:spcPts val="0"/>
              </a:spcAft>
              <a:buFont typeface="Arial"/>
              <a:buChar char="•"/>
              <a:defRPr/>
            </a:pPr>
            <a:r>
              <a:rPr lang="en-US" sz="2800" b="1" i="1" u="sng" dirty="0"/>
              <a:t>Regulation</a:t>
            </a:r>
          </a:p>
          <a:p>
            <a:pPr algn="ctr" fontAlgn="auto">
              <a:lnSpc>
                <a:spcPct val="250000"/>
              </a:lnSpc>
              <a:spcAft>
                <a:spcPts val="0"/>
              </a:spcAft>
              <a:buFont typeface="Arial"/>
              <a:buChar char="•"/>
              <a:defRPr/>
            </a:pPr>
            <a:r>
              <a:rPr lang="en-US" sz="2800" b="1" i="1" u="sng" dirty="0"/>
              <a:t>Relationships</a:t>
            </a:r>
          </a:p>
          <a:p>
            <a:pPr algn="ctr" fontAlgn="auto">
              <a:lnSpc>
                <a:spcPct val="250000"/>
              </a:lnSpc>
              <a:spcAft>
                <a:spcPts val="0"/>
              </a:spcAft>
              <a:buFont typeface="Arial"/>
              <a:buChar char="•"/>
              <a:defRPr/>
            </a:pPr>
            <a:r>
              <a:rPr lang="en-US" sz="2800" b="1" i="1" u="sng" dirty="0"/>
              <a:t>Rewards</a:t>
            </a:r>
          </a:p>
          <a:p>
            <a:pPr marL="0" indent="0" algn="ctr" fontAlgn="auto">
              <a:lnSpc>
                <a:spcPct val="250000"/>
              </a:lnSpc>
              <a:spcAft>
                <a:spcPts val="0"/>
              </a:spcAft>
              <a:buFont typeface="Arial"/>
              <a:buNone/>
              <a:defRPr/>
            </a:pPr>
            <a:endParaRPr lang="en-US" sz="2800" b="1" i="1" u="sng" dirty="0"/>
          </a:p>
          <a:p>
            <a:pPr marL="0" indent="0" fontAlgn="auto">
              <a:lnSpc>
                <a:spcPct val="120000"/>
              </a:lnSpc>
              <a:spcAft>
                <a:spcPts val="0"/>
              </a:spcAft>
              <a:buFont typeface="Arial"/>
              <a:buNone/>
              <a:defRPr/>
            </a:pPr>
            <a:r>
              <a:rPr lang="en-US" sz="1500" dirty="0"/>
              <a:t>Steinberg, L. (2014). </a:t>
            </a:r>
            <a:r>
              <a:rPr lang="en-US" sz="1500" i="1" dirty="0"/>
              <a:t>Age of opportunity: Lessons from the new science of adolescence</a:t>
            </a:r>
            <a:r>
              <a:rPr lang="en-US" sz="1500" dirty="0"/>
              <a:t>. Houghton Mifflin Harcourt.</a:t>
            </a:r>
          </a:p>
        </p:txBody>
      </p:sp>
      <p:sp>
        <p:nvSpPr>
          <p:cNvPr id="64515" name="Footer Placeholder 4">
            <a:extLst>
              <a:ext uri="{FF2B5EF4-FFF2-40B4-BE49-F238E27FC236}">
                <a16:creationId xmlns:a16="http://schemas.microsoft.com/office/drawing/2014/main" id="{983FB5BA-A962-3048-8676-BC5F9828425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4516" name="Slide Number Placeholder 5">
            <a:extLst>
              <a:ext uri="{FF2B5EF4-FFF2-40B4-BE49-F238E27FC236}">
                <a16:creationId xmlns:a16="http://schemas.microsoft.com/office/drawing/2014/main" id="{93CB6272-BFBA-DA40-894B-A21540CF8C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DDAB397-2DB7-AE42-A9F1-CE8B5DA0979A}" type="slidenum">
              <a:rPr lang="en-US" altLang="en-US">
                <a:solidFill>
                  <a:srgbClr val="006B6D"/>
                </a:solidFill>
              </a:rPr>
              <a:pPr fontAlgn="base">
                <a:spcBef>
                  <a:spcPct val="0"/>
                </a:spcBef>
                <a:spcAft>
                  <a:spcPct val="0"/>
                </a:spcAft>
              </a:pPr>
              <a:t>42</a:t>
            </a:fld>
            <a:endParaRPr lang="en-US" altLang="en-US">
              <a:solidFill>
                <a:srgbClr val="006B6D"/>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B45FBA3E-B579-EC46-B21D-27C6E72668A3}"/>
              </a:ext>
            </a:extLst>
          </p:cNvPr>
          <p:cNvSpPr>
            <a:spLocks noGrp="1" noChangeArrowheads="1"/>
          </p:cNvSpPr>
          <p:nvPr>
            <p:ph type="title"/>
          </p:nvPr>
        </p:nvSpPr>
        <p:spPr>
          <a:xfrm>
            <a:off x="628650" y="365125"/>
            <a:ext cx="8515350" cy="1055688"/>
          </a:xfrm>
        </p:spPr>
        <p:txBody>
          <a:bodyPr/>
          <a:lstStyle/>
          <a:p>
            <a:r>
              <a:rPr lang="en-US" altLang="en-US"/>
              <a:t>Regulation</a:t>
            </a:r>
          </a:p>
        </p:txBody>
      </p:sp>
      <p:sp>
        <p:nvSpPr>
          <p:cNvPr id="65538" name="Footer Placeholder 5">
            <a:extLst>
              <a:ext uri="{FF2B5EF4-FFF2-40B4-BE49-F238E27FC236}">
                <a16:creationId xmlns:a16="http://schemas.microsoft.com/office/drawing/2014/main" id="{9782238F-7EF1-5940-A6A2-2A5E0AFFEC8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5539" name="Slide Number Placeholder 3">
            <a:extLst>
              <a:ext uri="{FF2B5EF4-FFF2-40B4-BE49-F238E27FC236}">
                <a16:creationId xmlns:a16="http://schemas.microsoft.com/office/drawing/2014/main" id="{BADD66E5-AFF6-F244-841B-A6EC9873955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4D3BA9-5CFE-0244-A5AE-E6929D473FDA}" type="slidenum">
              <a:rPr lang="en-US" altLang="en-US">
                <a:solidFill>
                  <a:srgbClr val="006B6D"/>
                </a:solidFill>
              </a:rPr>
              <a:pPr fontAlgn="base">
                <a:spcBef>
                  <a:spcPct val="0"/>
                </a:spcBef>
                <a:spcAft>
                  <a:spcPct val="0"/>
                </a:spcAft>
              </a:pPr>
              <a:t>43</a:t>
            </a:fld>
            <a:endParaRPr lang="en-US" altLang="en-US">
              <a:solidFill>
                <a:srgbClr val="006B6D"/>
              </a:solidFill>
            </a:endParaRPr>
          </a:p>
        </p:txBody>
      </p:sp>
      <p:pic>
        <p:nvPicPr>
          <p:cNvPr id="65540" name="Picture 2">
            <a:extLst>
              <a:ext uri="{FF2B5EF4-FFF2-40B4-BE49-F238E27FC236}">
                <a16:creationId xmlns:a16="http://schemas.microsoft.com/office/drawing/2014/main" id="{9F827751-23BE-E441-AC59-BA19BA58E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1279525"/>
            <a:ext cx="4887913"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Box 4">
            <a:extLst>
              <a:ext uri="{FF2B5EF4-FFF2-40B4-BE49-F238E27FC236}">
                <a16:creationId xmlns:a16="http://schemas.microsoft.com/office/drawing/2014/main" id="{44E92FAD-55DE-A841-B612-FF8950E89603}"/>
              </a:ext>
            </a:extLst>
          </p:cNvPr>
          <p:cNvSpPr txBox="1">
            <a:spLocks noChangeArrowheads="1"/>
          </p:cNvSpPr>
          <p:nvPr/>
        </p:nvSpPr>
        <p:spPr bwMode="auto">
          <a:xfrm>
            <a:off x="2543175" y="5921375"/>
            <a:ext cx="3322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1" hangingPunct="1"/>
            <a:r>
              <a:rPr lang="en-US" altLang="en-US"/>
              <a:t>Nyeelah Inniss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F6DBEA86-7564-7B4D-9A22-D117EB457270}"/>
              </a:ext>
            </a:extLst>
          </p:cNvPr>
          <p:cNvSpPr>
            <a:spLocks noGrp="1" noChangeArrowheads="1"/>
          </p:cNvSpPr>
          <p:nvPr>
            <p:ph type="title"/>
          </p:nvPr>
        </p:nvSpPr>
        <p:spPr>
          <a:xfrm>
            <a:off x="628650" y="2763838"/>
            <a:ext cx="7886700" cy="1166812"/>
          </a:xfrm>
        </p:spPr>
        <p:txBody>
          <a:bodyPr/>
          <a:lstStyle/>
          <a:p>
            <a:pPr algn="ctr"/>
            <a:r>
              <a:rPr lang="en-US" altLang="en-US" sz="3600" b="0">
                <a:solidFill>
                  <a:schemeClr val="tx1"/>
                </a:solidFill>
              </a:rPr>
              <a:t>In what ways can you support young </a:t>
            </a:r>
            <a:br>
              <a:rPr lang="en-US" altLang="en-US" sz="3600" b="0">
                <a:solidFill>
                  <a:schemeClr val="tx1"/>
                </a:solidFill>
              </a:rPr>
            </a:br>
            <a:r>
              <a:rPr lang="en-US" altLang="en-US" sz="3600" b="0">
                <a:solidFill>
                  <a:schemeClr val="tx1"/>
                </a:solidFill>
              </a:rPr>
              <a:t>people in making thoughtful decisions in stressful or high-pressure situations?</a:t>
            </a:r>
          </a:p>
        </p:txBody>
      </p:sp>
      <p:sp>
        <p:nvSpPr>
          <p:cNvPr id="66562" name="Footer Placeholder 4">
            <a:extLst>
              <a:ext uri="{FF2B5EF4-FFF2-40B4-BE49-F238E27FC236}">
                <a16:creationId xmlns:a16="http://schemas.microsoft.com/office/drawing/2014/main" id="{E39EFBB3-BC15-764F-A035-AC57E6D77DA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6563" name="Slide Number Placeholder 5">
            <a:extLst>
              <a:ext uri="{FF2B5EF4-FFF2-40B4-BE49-F238E27FC236}">
                <a16:creationId xmlns:a16="http://schemas.microsoft.com/office/drawing/2014/main" id="{5767B0FB-EAEF-0F45-9E0E-CA02B7F3305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FB35021-CA02-FE45-99BE-5BA869BA98CD}" type="slidenum">
              <a:rPr lang="en-US" altLang="en-US">
                <a:solidFill>
                  <a:srgbClr val="006B6D"/>
                </a:solidFill>
              </a:rPr>
              <a:pPr fontAlgn="base">
                <a:spcBef>
                  <a:spcPct val="0"/>
                </a:spcBef>
                <a:spcAft>
                  <a:spcPct val="0"/>
                </a:spcAft>
              </a:pPr>
              <a:t>44</a:t>
            </a:fld>
            <a:endParaRPr lang="en-US" altLang="en-US">
              <a:solidFill>
                <a:srgbClr val="006B6D"/>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2874C1D2-03B0-7D4B-8F36-7658F34D0A7A}"/>
              </a:ext>
            </a:extLst>
          </p:cNvPr>
          <p:cNvSpPr>
            <a:spLocks noGrp="1" noChangeArrowheads="1"/>
          </p:cNvSpPr>
          <p:nvPr>
            <p:ph type="title"/>
          </p:nvPr>
        </p:nvSpPr>
        <p:spPr>
          <a:xfrm>
            <a:off x="379413" y="373063"/>
            <a:ext cx="8515350" cy="973137"/>
          </a:xfrm>
        </p:spPr>
        <p:txBody>
          <a:bodyPr/>
          <a:lstStyle/>
          <a:p>
            <a:r>
              <a:rPr lang="en-US" altLang="en-US"/>
              <a:t>Regulation</a:t>
            </a:r>
          </a:p>
        </p:txBody>
      </p:sp>
      <p:sp>
        <p:nvSpPr>
          <p:cNvPr id="3" name="Content Placeholder 2">
            <a:extLst>
              <a:ext uri="{FF2B5EF4-FFF2-40B4-BE49-F238E27FC236}">
                <a16:creationId xmlns:a16="http://schemas.microsoft.com/office/drawing/2014/main" id="{232861C3-BF8D-414E-AC61-595CFFC4EA57}"/>
              </a:ext>
            </a:extLst>
          </p:cNvPr>
          <p:cNvSpPr>
            <a:spLocks noGrp="1"/>
          </p:cNvSpPr>
          <p:nvPr>
            <p:ph idx="1"/>
          </p:nvPr>
        </p:nvSpPr>
        <p:spPr>
          <a:xfrm>
            <a:off x="379413" y="1346200"/>
            <a:ext cx="8356600" cy="4805363"/>
          </a:xfrm>
        </p:spPr>
        <p:txBody>
          <a:bodyPr>
            <a:normAutofit fontScale="85000" lnSpcReduction="20000"/>
          </a:bodyPr>
          <a:lstStyle/>
          <a:p>
            <a:pPr fontAlgn="auto">
              <a:spcAft>
                <a:spcPts val="0"/>
              </a:spcAft>
              <a:buFont typeface="Arial"/>
              <a:buChar char="•"/>
              <a:defRPr/>
            </a:pPr>
            <a:r>
              <a:rPr lang="en-US" sz="2800" dirty="0"/>
              <a:t>Develops in the context of relationships with others.</a:t>
            </a:r>
          </a:p>
          <a:p>
            <a:pPr marL="0" indent="0" fontAlgn="auto">
              <a:spcAft>
                <a:spcPts val="0"/>
              </a:spcAft>
              <a:buFont typeface="Arial"/>
              <a:buNone/>
              <a:defRPr/>
            </a:pPr>
            <a:endParaRPr lang="en-US" sz="2400" dirty="0"/>
          </a:p>
          <a:p>
            <a:pPr fontAlgn="auto">
              <a:lnSpc>
                <a:spcPct val="100000"/>
              </a:lnSpc>
              <a:spcAft>
                <a:spcPts val="0"/>
              </a:spcAft>
              <a:buFont typeface="Arial"/>
              <a:buChar char="•"/>
              <a:defRPr/>
            </a:pPr>
            <a:r>
              <a:rPr lang="en-US" sz="2800" dirty="0"/>
              <a:t>During adolescence, young people experience heightened arousal in brain regions that are sensitive to social acceptance and rejection.</a:t>
            </a:r>
          </a:p>
          <a:p>
            <a:pPr marL="0" indent="0" fontAlgn="auto">
              <a:lnSpc>
                <a:spcPct val="110000"/>
              </a:lnSpc>
              <a:spcAft>
                <a:spcPts val="0"/>
              </a:spcAft>
              <a:buFont typeface="Arial"/>
              <a:buNone/>
              <a:defRPr/>
            </a:pPr>
            <a:endParaRPr lang="en-US" sz="2400" dirty="0"/>
          </a:p>
          <a:p>
            <a:pPr fontAlgn="auto">
              <a:spcAft>
                <a:spcPts val="0"/>
              </a:spcAft>
              <a:buFont typeface="Arial"/>
              <a:buChar char="•"/>
              <a:defRPr/>
            </a:pPr>
            <a:r>
              <a:rPr lang="en-US" sz="2800" dirty="0"/>
              <a:t>Adolescents are particularly attuned to emotional cues such as facial expressions.</a:t>
            </a:r>
          </a:p>
          <a:p>
            <a:pPr marL="0" indent="0" fontAlgn="auto">
              <a:spcAft>
                <a:spcPts val="0"/>
              </a:spcAft>
              <a:buFont typeface="Arial"/>
              <a:buNone/>
              <a:defRPr/>
            </a:pPr>
            <a:endParaRPr lang="en-US" sz="2400" dirty="0"/>
          </a:p>
          <a:p>
            <a:pPr fontAlgn="auto">
              <a:spcAft>
                <a:spcPts val="0"/>
              </a:spcAft>
              <a:buFont typeface="Arial"/>
              <a:buChar char="•"/>
              <a:defRPr/>
            </a:pPr>
            <a:r>
              <a:rPr lang="en-US" sz="2800" dirty="0"/>
              <a:t>Heightened social attunement paired with continued development around emotional regulation may result in young people reacting strongly out of emotions. </a:t>
            </a:r>
          </a:p>
          <a:p>
            <a:pPr marL="0" indent="0" fontAlgn="auto">
              <a:spcAft>
                <a:spcPts val="0"/>
              </a:spcAft>
              <a:buFont typeface="Arial"/>
              <a:buNone/>
              <a:defRPr/>
            </a:pPr>
            <a:endParaRPr lang="en-US" sz="2400" dirty="0"/>
          </a:p>
          <a:p>
            <a:pPr fontAlgn="auto">
              <a:spcAft>
                <a:spcPts val="0"/>
              </a:spcAft>
              <a:buFont typeface="Arial"/>
              <a:buChar char="•"/>
              <a:defRPr/>
            </a:pPr>
            <a:r>
              <a:rPr lang="en-US" sz="2800" dirty="0"/>
              <a:t>Young people learn more when they are with their friends and peers.</a:t>
            </a:r>
          </a:p>
        </p:txBody>
      </p:sp>
      <p:sp>
        <p:nvSpPr>
          <p:cNvPr id="67587" name="Footer Placeholder 4">
            <a:extLst>
              <a:ext uri="{FF2B5EF4-FFF2-40B4-BE49-F238E27FC236}">
                <a16:creationId xmlns:a16="http://schemas.microsoft.com/office/drawing/2014/main" id="{739178AE-4714-1A42-B87E-C5FC18796068}"/>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7588" name="Slide Number Placeholder 5">
            <a:extLst>
              <a:ext uri="{FF2B5EF4-FFF2-40B4-BE49-F238E27FC236}">
                <a16:creationId xmlns:a16="http://schemas.microsoft.com/office/drawing/2014/main" id="{77B89961-2B2D-F84A-BA89-544DA36344F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5F7B7DB-66E1-BC4A-AC62-81664DCBE769}" type="slidenum">
              <a:rPr lang="en-US" altLang="en-US">
                <a:solidFill>
                  <a:srgbClr val="006B6D"/>
                </a:solidFill>
              </a:rPr>
              <a:pPr fontAlgn="base">
                <a:spcBef>
                  <a:spcPct val="0"/>
                </a:spcBef>
                <a:spcAft>
                  <a:spcPct val="0"/>
                </a:spcAft>
              </a:pPr>
              <a:t>45</a:t>
            </a:fld>
            <a:endParaRPr lang="en-US" altLang="en-US">
              <a:solidFill>
                <a:srgbClr val="006B6D"/>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F7478140-1BE0-084D-B807-10C3EBB2085C}"/>
              </a:ext>
            </a:extLst>
          </p:cNvPr>
          <p:cNvSpPr>
            <a:spLocks noGrp="1" noChangeArrowheads="1"/>
          </p:cNvSpPr>
          <p:nvPr>
            <p:ph type="title"/>
          </p:nvPr>
        </p:nvSpPr>
        <p:spPr>
          <a:xfrm>
            <a:off x="628650" y="365125"/>
            <a:ext cx="8515350" cy="1325563"/>
          </a:xfrm>
        </p:spPr>
        <p:txBody>
          <a:bodyPr/>
          <a:lstStyle/>
          <a:p>
            <a:r>
              <a:rPr lang="en-US" altLang="en-US"/>
              <a:t>Partner Activity: Discussion Questions</a:t>
            </a:r>
          </a:p>
        </p:txBody>
      </p:sp>
      <p:sp>
        <p:nvSpPr>
          <p:cNvPr id="3" name="Content Placeholder 2">
            <a:extLst>
              <a:ext uri="{FF2B5EF4-FFF2-40B4-BE49-F238E27FC236}">
                <a16:creationId xmlns:a16="http://schemas.microsoft.com/office/drawing/2014/main" id="{084C37A6-ED77-8D47-8B44-E090512A67EB}"/>
              </a:ext>
            </a:extLst>
          </p:cNvPr>
          <p:cNvSpPr>
            <a:spLocks noGrp="1"/>
          </p:cNvSpPr>
          <p:nvPr>
            <p:ph idx="1"/>
          </p:nvPr>
        </p:nvSpPr>
        <p:spPr/>
        <p:txBody>
          <a:bodyPr/>
          <a:lstStyle/>
          <a:p>
            <a:pPr fontAlgn="auto">
              <a:spcAft>
                <a:spcPts val="0"/>
              </a:spcAft>
              <a:buFont typeface="Arial"/>
              <a:buChar char="•"/>
              <a:defRPr/>
            </a:pPr>
            <a:endParaRPr lang="en-US" dirty="0"/>
          </a:p>
          <a:p>
            <a:pPr fontAlgn="auto">
              <a:spcAft>
                <a:spcPts val="0"/>
              </a:spcAft>
              <a:buFont typeface="Arial"/>
              <a:buChar char="•"/>
              <a:defRPr/>
            </a:pPr>
            <a:r>
              <a:rPr lang="en-US" sz="2400" dirty="0"/>
              <a:t>Throughout your older adolescence, who was important to you?</a:t>
            </a:r>
          </a:p>
          <a:p>
            <a:pPr marL="0" indent="0" fontAlgn="auto">
              <a:spcAft>
                <a:spcPts val="0"/>
              </a:spcAft>
              <a:buFont typeface="Arial"/>
              <a:buNone/>
              <a:defRPr/>
            </a:pPr>
            <a:endParaRPr lang="en-US" sz="2400" dirty="0"/>
          </a:p>
          <a:p>
            <a:pPr fontAlgn="auto">
              <a:spcAft>
                <a:spcPts val="0"/>
              </a:spcAft>
              <a:buFont typeface="Arial"/>
              <a:buChar char="•"/>
              <a:defRPr/>
            </a:pPr>
            <a:r>
              <a:rPr lang="en-US" sz="2400" dirty="0"/>
              <a:t>What did support look like for you in your adolescence?</a:t>
            </a:r>
          </a:p>
        </p:txBody>
      </p:sp>
      <p:sp>
        <p:nvSpPr>
          <p:cNvPr id="68611" name="Footer Placeholder 4">
            <a:extLst>
              <a:ext uri="{FF2B5EF4-FFF2-40B4-BE49-F238E27FC236}">
                <a16:creationId xmlns:a16="http://schemas.microsoft.com/office/drawing/2014/main" id="{12F05DB8-D344-1149-BC6B-3D0A5CEB51E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68612" name="Slide Number Placeholder 5">
            <a:extLst>
              <a:ext uri="{FF2B5EF4-FFF2-40B4-BE49-F238E27FC236}">
                <a16:creationId xmlns:a16="http://schemas.microsoft.com/office/drawing/2014/main" id="{3AB73BF9-34A8-6447-8832-C1335C2F73D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2061A0D-B21B-4A47-AD58-B8718CDF8AD2}" type="slidenum">
              <a:rPr lang="en-US" altLang="en-US">
                <a:solidFill>
                  <a:srgbClr val="006B6D"/>
                </a:solidFill>
              </a:rPr>
              <a:pPr fontAlgn="base">
                <a:spcBef>
                  <a:spcPct val="0"/>
                </a:spcBef>
                <a:spcAft>
                  <a:spcPct val="0"/>
                </a:spcAft>
              </a:pPr>
              <a:t>46</a:t>
            </a:fld>
            <a:endParaRPr lang="en-US" altLang="en-US">
              <a:solidFill>
                <a:srgbClr val="006B6D"/>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F09CF729-6BE1-554C-AF5C-162BB9BECE70}"/>
              </a:ext>
            </a:extLst>
          </p:cNvPr>
          <p:cNvSpPr>
            <a:spLocks noGrp="1" noChangeArrowheads="1"/>
          </p:cNvSpPr>
          <p:nvPr>
            <p:ph type="title"/>
          </p:nvPr>
        </p:nvSpPr>
        <p:spPr>
          <a:xfrm>
            <a:off x="628650" y="365125"/>
            <a:ext cx="8515350" cy="1325563"/>
          </a:xfrm>
        </p:spPr>
        <p:txBody>
          <a:bodyPr/>
          <a:lstStyle/>
          <a:p>
            <a:r>
              <a:rPr lang="en-US" altLang="en-US"/>
              <a:t>Relationships</a:t>
            </a:r>
          </a:p>
        </p:txBody>
      </p:sp>
      <p:sp>
        <p:nvSpPr>
          <p:cNvPr id="70658" name="Footer Placeholder 5">
            <a:extLst>
              <a:ext uri="{FF2B5EF4-FFF2-40B4-BE49-F238E27FC236}">
                <a16:creationId xmlns:a16="http://schemas.microsoft.com/office/drawing/2014/main" id="{B9830CC0-2505-6E4B-8BDC-DE1C87BB3FF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0659" name="Slide Number Placeholder 3">
            <a:extLst>
              <a:ext uri="{FF2B5EF4-FFF2-40B4-BE49-F238E27FC236}">
                <a16:creationId xmlns:a16="http://schemas.microsoft.com/office/drawing/2014/main" id="{96EA404A-1A95-734F-9C95-DBC82083F6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6F92350-F396-B042-88B7-01C01BFD1C93}" type="slidenum">
              <a:rPr lang="en-US" altLang="en-US">
                <a:solidFill>
                  <a:srgbClr val="006B6D"/>
                </a:solidFill>
              </a:rPr>
              <a:pPr fontAlgn="base">
                <a:spcBef>
                  <a:spcPct val="0"/>
                </a:spcBef>
                <a:spcAft>
                  <a:spcPct val="0"/>
                </a:spcAft>
              </a:pPr>
              <a:t>47</a:t>
            </a:fld>
            <a:endParaRPr lang="en-US" altLang="en-US">
              <a:solidFill>
                <a:srgbClr val="006B6D"/>
              </a:solidFill>
            </a:endParaRPr>
          </a:p>
        </p:txBody>
      </p:sp>
      <p:pic>
        <p:nvPicPr>
          <p:cNvPr id="70660" name="Picture 7">
            <a:extLst>
              <a:ext uri="{FF2B5EF4-FFF2-40B4-BE49-F238E27FC236}">
                <a16:creationId xmlns:a16="http://schemas.microsoft.com/office/drawing/2014/main" id="{91C51CD8-43BC-504D-9C8B-1285D992F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62075"/>
            <a:ext cx="4589463"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Box 2">
            <a:extLst>
              <a:ext uri="{FF2B5EF4-FFF2-40B4-BE49-F238E27FC236}">
                <a16:creationId xmlns:a16="http://schemas.microsoft.com/office/drawing/2014/main" id="{CF2FE16A-1B7C-3745-BF50-D820D9723873}"/>
              </a:ext>
            </a:extLst>
          </p:cNvPr>
          <p:cNvSpPr txBox="1">
            <a:spLocks noChangeArrowheads="1"/>
          </p:cNvSpPr>
          <p:nvPr/>
        </p:nvSpPr>
        <p:spPr bwMode="auto">
          <a:xfrm>
            <a:off x="4070350" y="5854700"/>
            <a:ext cx="1739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a:t>Neelah Inniss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2255BCB1-2E1D-AA45-BEDE-2838B9094DE7}"/>
              </a:ext>
            </a:extLst>
          </p:cNvPr>
          <p:cNvSpPr>
            <a:spLocks noGrp="1" noChangeArrowheads="1"/>
          </p:cNvSpPr>
          <p:nvPr>
            <p:ph type="title"/>
          </p:nvPr>
        </p:nvSpPr>
        <p:spPr>
          <a:xfrm>
            <a:off x="628650" y="365125"/>
            <a:ext cx="8515350" cy="1325563"/>
          </a:xfrm>
        </p:spPr>
        <p:txBody>
          <a:bodyPr/>
          <a:lstStyle/>
          <a:p>
            <a:r>
              <a:rPr lang="en-US" altLang="en-US"/>
              <a:t>Discussion Questions</a:t>
            </a:r>
          </a:p>
        </p:txBody>
      </p:sp>
      <p:sp>
        <p:nvSpPr>
          <p:cNvPr id="71682" name="Content Placeholder 2">
            <a:extLst>
              <a:ext uri="{FF2B5EF4-FFF2-40B4-BE49-F238E27FC236}">
                <a16:creationId xmlns:a16="http://schemas.microsoft.com/office/drawing/2014/main" id="{41D40AA3-9F52-D845-BF26-D86B270044AD}"/>
              </a:ext>
            </a:extLst>
          </p:cNvPr>
          <p:cNvSpPr>
            <a:spLocks noGrp="1" noChangeArrowheads="1"/>
          </p:cNvSpPr>
          <p:nvPr>
            <p:ph idx="1"/>
          </p:nvPr>
        </p:nvSpPr>
        <p:spPr bwMode="auto"/>
        <p:txBody>
          <a:bodyPr wrap="square" numCol="1" anchor="t" anchorCtr="0" compatLnSpc="1">
            <a:prstTxWarp prst="textNoShape">
              <a:avLst/>
            </a:prstTxWarp>
          </a:bodyPr>
          <a:lstStyle/>
          <a:p>
            <a:endParaRPr lang="en-US" altLang="en-US"/>
          </a:p>
          <a:p>
            <a:r>
              <a:rPr lang="en-US" altLang="en-US" sz="2400"/>
              <a:t>How do you work with young people to ensure they have lifelong relationships and permanent connections?</a:t>
            </a:r>
          </a:p>
          <a:p>
            <a:endParaRPr lang="en-US" altLang="en-US"/>
          </a:p>
          <a:p>
            <a:r>
              <a:rPr lang="en-US" altLang="en-US" sz="2400"/>
              <a:t>What have you found helpful and/or meaningful in strengthening relationships with young people?</a:t>
            </a:r>
          </a:p>
        </p:txBody>
      </p:sp>
      <p:sp>
        <p:nvSpPr>
          <p:cNvPr id="71683" name="Footer Placeholder 4">
            <a:extLst>
              <a:ext uri="{FF2B5EF4-FFF2-40B4-BE49-F238E27FC236}">
                <a16:creationId xmlns:a16="http://schemas.microsoft.com/office/drawing/2014/main" id="{DA8CBED4-CD2C-3148-A4DE-5326A139E46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1684" name="Slide Number Placeholder 5">
            <a:extLst>
              <a:ext uri="{FF2B5EF4-FFF2-40B4-BE49-F238E27FC236}">
                <a16:creationId xmlns:a16="http://schemas.microsoft.com/office/drawing/2014/main" id="{51BB9AB3-7E41-B140-9FE9-30673A30FB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CDDBC7C-E01D-5348-8F77-EF852E4D5F99}" type="slidenum">
              <a:rPr lang="en-US" altLang="en-US">
                <a:solidFill>
                  <a:srgbClr val="006B6D"/>
                </a:solidFill>
              </a:rPr>
              <a:pPr fontAlgn="base">
                <a:spcBef>
                  <a:spcPct val="0"/>
                </a:spcBef>
                <a:spcAft>
                  <a:spcPct val="0"/>
                </a:spcAft>
              </a:pPr>
              <a:t>48</a:t>
            </a:fld>
            <a:endParaRPr lang="en-US" altLang="en-US">
              <a:solidFill>
                <a:srgbClr val="006B6D"/>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8A86F6F-46C9-694C-BFCB-335199DA449F}"/>
              </a:ext>
            </a:extLst>
          </p:cNvPr>
          <p:cNvSpPr>
            <a:spLocks noGrp="1" noChangeArrowheads="1"/>
          </p:cNvSpPr>
          <p:nvPr>
            <p:ph type="title"/>
          </p:nvPr>
        </p:nvSpPr>
        <p:spPr>
          <a:xfrm>
            <a:off x="628650" y="365125"/>
            <a:ext cx="8515350" cy="1325563"/>
          </a:xfrm>
        </p:spPr>
        <p:txBody>
          <a:bodyPr/>
          <a:lstStyle/>
          <a:p>
            <a:r>
              <a:rPr lang="en-US" altLang="en-US"/>
              <a:t>Circles of Support</a:t>
            </a:r>
          </a:p>
        </p:txBody>
      </p:sp>
      <p:sp>
        <p:nvSpPr>
          <p:cNvPr id="72706" name="Footer Placeholder 4">
            <a:extLst>
              <a:ext uri="{FF2B5EF4-FFF2-40B4-BE49-F238E27FC236}">
                <a16:creationId xmlns:a16="http://schemas.microsoft.com/office/drawing/2014/main" id="{82B61250-600F-744F-BBCB-84CC3ADAEE9A}"/>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2707" name="Slide Number Placeholder 5">
            <a:extLst>
              <a:ext uri="{FF2B5EF4-FFF2-40B4-BE49-F238E27FC236}">
                <a16:creationId xmlns:a16="http://schemas.microsoft.com/office/drawing/2014/main" id="{B9B2CE3E-CB65-0E4C-8FCF-496F6314153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83EF927-9F8B-6446-9DC1-7FCDB17174A9}" type="slidenum">
              <a:rPr lang="en-US" altLang="en-US">
                <a:solidFill>
                  <a:srgbClr val="006B6D"/>
                </a:solidFill>
              </a:rPr>
              <a:pPr fontAlgn="base">
                <a:spcBef>
                  <a:spcPct val="0"/>
                </a:spcBef>
                <a:spcAft>
                  <a:spcPct val="0"/>
                </a:spcAft>
              </a:pPr>
              <a:t>49</a:t>
            </a:fld>
            <a:endParaRPr lang="en-US" altLang="en-US">
              <a:solidFill>
                <a:srgbClr val="006B6D"/>
              </a:solidFill>
            </a:endParaRPr>
          </a:p>
        </p:txBody>
      </p:sp>
      <p:pic>
        <p:nvPicPr>
          <p:cNvPr id="72708" name="Content Placeholder 6" descr="Image result for 3 circles inside each other">
            <a:extLst>
              <a:ext uri="{FF2B5EF4-FFF2-40B4-BE49-F238E27FC236}">
                <a16:creationId xmlns:a16="http://schemas.microsoft.com/office/drawing/2014/main" id="{85A38C0E-835F-C146-9DFC-AF019DEE5602}"/>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7950" y="1771650"/>
            <a:ext cx="3810000" cy="38100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9402CEE7-916E-404D-BF4D-F6B628F2E1EA}"/>
              </a:ext>
            </a:extLst>
          </p:cNvPr>
          <p:cNvSpPr>
            <a:spLocks noGrp="1" noChangeArrowheads="1"/>
          </p:cNvSpPr>
          <p:nvPr>
            <p:ph type="title"/>
          </p:nvPr>
        </p:nvSpPr>
        <p:spPr>
          <a:xfrm>
            <a:off x="628650" y="365125"/>
            <a:ext cx="8515350" cy="1325563"/>
          </a:xfrm>
        </p:spPr>
        <p:txBody>
          <a:bodyPr/>
          <a:lstStyle/>
          <a:p>
            <a:r>
              <a:rPr lang="en-US" altLang="en-US"/>
              <a:t>Learning Objectives</a:t>
            </a:r>
          </a:p>
        </p:txBody>
      </p:sp>
      <p:sp>
        <p:nvSpPr>
          <p:cNvPr id="20482" name="Content Placeholder 2">
            <a:extLst>
              <a:ext uri="{FF2B5EF4-FFF2-40B4-BE49-F238E27FC236}">
                <a16:creationId xmlns:a16="http://schemas.microsoft.com/office/drawing/2014/main" id="{C60B98DD-6824-B249-A090-7E484F414AC5}"/>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r>
              <a:rPr lang="en-US" altLang="en-US" sz="2400"/>
              <a:t>Describe the transition outcomes of older youth in foster care.</a:t>
            </a:r>
          </a:p>
          <a:p>
            <a:r>
              <a:rPr lang="en-US" altLang="en-US" sz="2400"/>
              <a:t>Recognize how normal adolescent development is impacted by foster care placement.</a:t>
            </a:r>
          </a:p>
          <a:p>
            <a:r>
              <a:rPr lang="en-US" altLang="en-US" sz="2400"/>
              <a:t>Recognize how adolescent brain development influences adolescent thinking and behavior. </a:t>
            </a:r>
          </a:p>
          <a:p>
            <a:r>
              <a:rPr lang="en-US" altLang="en-US" sz="2400"/>
              <a:t>Identify how trauma effects brain development and impacts learning.</a:t>
            </a:r>
          </a:p>
          <a:p>
            <a:r>
              <a:rPr lang="en-US" altLang="en-US" sz="2400"/>
              <a:t>Apply brain science when interacting with young people by creating authentic partnerships.</a:t>
            </a:r>
          </a:p>
          <a:p>
            <a:r>
              <a:rPr lang="en-US" altLang="en-US" sz="2400"/>
              <a:t>Identify trauma informed strategies to support better outcomes for young people.</a:t>
            </a:r>
          </a:p>
          <a:p>
            <a:endParaRPr lang="en-US" altLang="en-US" sz="2400"/>
          </a:p>
        </p:txBody>
      </p:sp>
      <p:sp>
        <p:nvSpPr>
          <p:cNvPr id="20483" name="Footer Placeholder 5">
            <a:extLst>
              <a:ext uri="{FF2B5EF4-FFF2-40B4-BE49-F238E27FC236}">
                <a16:creationId xmlns:a16="http://schemas.microsoft.com/office/drawing/2014/main" id="{F62E645B-E38C-594E-84BD-1B280E1408D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0484" name="Slide Number Placeholder 3">
            <a:extLst>
              <a:ext uri="{FF2B5EF4-FFF2-40B4-BE49-F238E27FC236}">
                <a16:creationId xmlns:a16="http://schemas.microsoft.com/office/drawing/2014/main" id="{FB8E87B1-BF04-0648-B974-B1F89E6BB9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95AB81-80AB-F348-B733-223C385044BF}" type="slidenum">
              <a:rPr lang="en-US" altLang="en-US">
                <a:solidFill>
                  <a:srgbClr val="006B6D"/>
                </a:solidFill>
              </a:rPr>
              <a:pPr fontAlgn="base">
                <a:spcBef>
                  <a:spcPct val="0"/>
                </a:spcBef>
                <a:spcAft>
                  <a:spcPct val="0"/>
                </a:spcAft>
              </a:pPr>
              <a:t>5</a:t>
            </a:fld>
            <a:endParaRPr lang="en-US" altLang="en-US">
              <a:solidFill>
                <a:srgbClr val="006B6D"/>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4233641D-FC06-F741-825F-B47B07D53F58}"/>
              </a:ext>
            </a:extLst>
          </p:cNvPr>
          <p:cNvSpPr>
            <a:spLocks noGrp="1" noChangeArrowheads="1"/>
          </p:cNvSpPr>
          <p:nvPr>
            <p:ph type="title"/>
          </p:nvPr>
        </p:nvSpPr>
        <p:spPr>
          <a:xfrm>
            <a:off x="628650" y="365125"/>
            <a:ext cx="8515350" cy="1325563"/>
          </a:xfrm>
        </p:spPr>
        <p:txBody>
          <a:bodyPr/>
          <a:lstStyle/>
          <a:p>
            <a:r>
              <a:rPr lang="en-US" altLang="en-US"/>
              <a:t>Rewards</a:t>
            </a:r>
          </a:p>
        </p:txBody>
      </p:sp>
      <p:sp>
        <p:nvSpPr>
          <p:cNvPr id="3" name="Content Placeholder 2">
            <a:extLst>
              <a:ext uri="{FF2B5EF4-FFF2-40B4-BE49-F238E27FC236}">
                <a16:creationId xmlns:a16="http://schemas.microsoft.com/office/drawing/2014/main" id="{56A76B55-E741-2C4B-B991-858227BE5538}"/>
              </a:ext>
            </a:extLst>
          </p:cNvPr>
          <p:cNvSpPr>
            <a:spLocks noGrp="1"/>
          </p:cNvSpPr>
          <p:nvPr>
            <p:ph idx="1"/>
          </p:nvPr>
        </p:nvSpPr>
        <p:spPr/>
        <p:txBody>
          <a:bodyPr/>
          <a:lstStyle/>
          <a:p>
            <a:pPr fontAlgn="auto">
              <a:spcAft>
                <a:spcPts val="0"/>
              </a:spcAft>
              <a:buFont typeface="Arial"/>
              <a:buChar char="•"/>
              <a:defRPr/>
            </a:pPr>
            <a:endParaRPr lang="en-US" dirty="0"/>
          </a:p>
          <a:p>
            <a:pPr fontAlgn="auto">
              <a:spcAft>
                <a:spcPts val="0"/>
              </a:spcAft>
              <a:buFont typeface="Arial"/>
              <a:buChar char="•"/>
              <a:defRPr/>
            </a:pPr>
            <a:r>
              <a:rPr lang="en-US" sz="2400" dirty="0"/>
              <a:t>Rewards extends beyond the concept of incentives (material goods, money, etc.).</a:t>
            </a:r>
          </a:p>
          <a:p>
            <a:pPr fontAlgn="auto">
              <a:spcAft>
                <a:spcPts val="0"/>
              </a:spcAft>
              <a:buFont typeface="Arial"/>
              <a:buChar char="•"/>
              <a:defRPr/>
            </a:pPr>
            <a:endParaRPr lang="en-US" dirty="0"/>
          </a:p>
          <a:p>
            <a:pPr marL="0" indent="0" fontAlgn="auto">
              <a:spcAft>
                <a:spcPts val="0"/>
              </a:spcAft>
              <a:buFont typeface="Arial"/>
              <a:buNone/>
              <a:defRPr/>
            </a:pPr>
            <a:endParaRPr lang="en-US" dirty="0"/>
          </a:p>
          <a:p>
            <a:pPr fontAlgn="auto">
              <a:spcAft>
                <a:spcPts val="0"/>
              </a:spcAft>
              <a:buFont typeface="Arial"/>
              <a:buChar char="•"/>
              <a:defRPr/>
            </a:pPr>
            <a:r>
              <a:rPr lang="en-US" sz="2400" dirty="0"/>
              <a:t>Peer approval, acceptance and praise trigger a flood of dopamine into the brain, reinforcing actions and behavior. </a:t>
            </a:r>
          </a:p>
          <a:p>
            <a:pPr fontAlgn="auto">
              <a:spcAft>
                <a:spcPts val="0"/>
              </a:spcAft>
              <a:buFont typeface="Arial"/>
              <a:buChar char="•"/>
              <a:defRPr/>
            </a:pPr>
            <a:endParaRPr lang="en-US" sz="2400" dirty="0"/>
          </a:p>
          <a:p>
            <a:pPr marL="0" indent="0" fontAlgn="auto">
              <a:spcAft>
                <a:spcPts val="0"/>
              </a:spcAft>
              <a:buFont typeface="Arial"/>
              <a:buNone/>
              <a:defRPr/>
            </a:pPr>
            <a:endParaRPr lang="en-US" dirty="0"/>
          </a:p>
          <a:p>
            <a:pPr marL="0" indent="0" fontAlgn="auto">
              <a:spcAft>
                <a:spcPts val="0"/>
              </a:spcAft>
              <a:buFont typeface="Arial"/>
              <a:buNone/>
              <a:defRPr/>
            </a:pPr>
            <a:endParaRPr lang="en-US" dirty="0"/>
          </a:p>
        </p:txBody>
      </p:sp>
      <p:sp>
        <p:nvSpPr>
          <p:cNvPr id="73731" name="Footer Placeholder 4">
            <a:extLst>
              <a:ext uri="{FF2B5EF4-FFF2-40B4-BE49-F238E27FC236}">
                <a16:creationId xmlns:a16="http://schemas.microsoft.com/office/drawing/2014/main" id="{8D9400C5-CF17-5C48-B0B4-F80E51562395}"/>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3732" name="Slide Number Placeholder 5">
            <a:extLst>
              <a:ext uri="{FF2B5EF4-FFF2-40B4-BE49-F238E27FC236}">
                <a16:creationId xmlns:a16="http://schemas.microsoft.com/office/drawing/2014/main" id="{46A3593E-7D46-FD4B-8473-A190CCC3CEA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97742AF-EE5A-C94B-88A1-E97E8C4244C3}" type="slidenum">
              <a:rPr lang="en-US" altLang="en-US">
                <a:solidFill>
                  <a:srgbClr val="006B6D"/>
                </a:solidFill>
              </a:rPr>
              <a:pPr fontAlgn="base">
                <a:spcBef>
                  <a:spcPct val="0"/>
                </a:spcBef>
                <a:spcAft>
                  <a:spcPct val="0"/>
                </a:spcAft>
              </a:pPr>
              <a:t>50</a:t>
            </a:fld>
            <a:endParaRPr lang="en-US" altLang="en-US">
              <a:solidFill>
                <a:srgbClr val="006B6D"/>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3BCCFCB3-8776-DD4D-8781-4CE96954E5BE}"/>
              </a:ext>
            </a:extLst>
          </p:cNvPr>
          <p:cNvSpPr>
            <a:spLocks noGrp="1" noChangeArrowheads="1"/>
          </p:cNvSpPr>
          <p:nvPr>
            <p:ph type="title"/>
          </p:nvPr>
        </p:nvSpPr>
        <p:spPr>
          <a:xfrm>
            <a:off x="628650" y="365125"/>
            <a:ext cx="8515350" cy="1325563"/>
          </a:xfrm>
        </p:spPr>
        <p:txBody>
          <a:bodyPr/>
          <a:lstStyle/>
          <a:p>
            <a:r>
              <a:rPr lang="en-US" altLang="en-US"/>
              <a:t>Partner Activity: Discussion Questions</a:t>
            </a:r>
          </a:p>
        </p:txBody>
      </p:sp>
      <p:sp>
        <p:nvSpPr>
          <p:cNvPr id="74754" name="Content Placeholder 2">
            <a:extLst>
              <a:ext uri="{FF2B5EF4-FFF2-40B4-BE49-F238E27FC236}">
                <a16:creationId xmlns:a16="http://schemas.microsoft.com/office/drawing/2014/main" id="{0BFAEF80-274F-F649-852B-56D49AEE0456}"/>
              </a:ext>
            </a:extLst>
          </p:cNvPr>
          <p:cNvSpPr>
            <a:spLocks noGrp="1" noChangeArrowheads="1"/>
          </p:cNvSpPr>
          <p:nvPr>
            <p:ph idx="1"/>
          </p:nvPr>
        </p:nvSpPr>
        <p:spPr bwMode="auto">
          <a:xfrm>
            <a:off x="628650" y="1435100"/>
            <a:ext cx="7886700" cy="4351338"/>
          </a:xfrm>
        </p:spPr>
        <p:txBody>
          <a:bodyPr wrap="square" numCol="1" anchor="t" anchorCtr="0" compatLnSpc="1">
            <a:prstTxWarp prst="textNoShape">
              <a:avLst/>
            </a:prstTxWarp>
          </a:bodyPr>
          <a:lstStyle/>
          <a:p>
            <a:endParaRPr lang="en-US" altLang="en-US"/>
          </a:p>
          <a:p>
            <a:r>
              <a:rPr lang="en-US" altLang="en-US" sz="2400"/>
              <a:t>What motivated you during your adolescence?</a:t>
            </a:r>
          </a:p>
          <a:p>
            <a:endParaRPr lang="en-US" altLang="en-US" sz="2400"/>
          </a:p>
          <a:p>
            <a:r>
              <a:rPr lang="en-US" altLang="en-US" sz="2400"/>
              <a:t>What was your favorite song, book, show or movie?</a:t>
            </a:r>
          </a:p>
          <a:p>
            <a:endParaRPr lang="en-US" altLang="en-US" sz="2400"/>
          </a:p>
          <a:p>
            <a:r>
              <a:rPr lang="en-US" altLang="en-US" sz="2400"/>
              <a:t>Think about a risk you took when you were a young adult, what did you learn?</a:t>
            </a:r>
          </a:p>
          <a:p>
            <a:endParaRPr lang="en-US" altLang="en-US" sz="2400"/>
          </a:p>
          <a:p>
            <a:r>
              <a:rPr lang="en-US" altLang="en-US" sz="2400"/>
              <a:t>How did your network of support respond?</a:t>
            </a:r>
          </a:p>
        </p:txBody>
      </p:sp>
      <p:sp>
        <p:nvSpPr>
          <p:cNvPr id="74755" name="Footer Placeholder 4">
            <a:extLst>
              <a:ext uri="{FF2B5EF4-FFF2-40B4-BE49-F238E27FC236}">
                <a16:creationId xmlns:a16="http://schemas.microsoft.com/office/drawing/2014/main" id="{2AAC6C4C-741D-0346-B980-EA03330A7C3D}"/>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4756" name="Slide Number Placeholder 5">
            <a:extLst>
              <a:ext uri="{FF2B5EF4-FFF2-40B4-BE49-F238E27FC236}">
                <a16:creationId xmlns:a16="http://schemas.microsoft.com/office/drawing/2014/main" id="{F532AAAC-130F-5D48-8806-BEE8D44E44D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2919BFD-AEE5-9248-AE46-0956DEF6080D}" type="slidenum">
              <a:rPr lang="en-US" altLang="en-US">
                <a:solidFill>
                  <a:srgbClr val="006B6D"/>
                </a:solidFill>
              </a:rPr>
              <a:pPr fontAlgn="base">
                <a:spcBef>
                  <a:spcPct val="0"/>
                </a:spcBef>
                <a:spcAft>
                  <a:spcPct val="0"/>
                </a:spcAft>
              </a:pPr>
              <a:t>51</a:t>
            </a:fld>
            <a:endParaRPr lang="en-US" altLang="en-US">
              <a:solidFill>
                <a:srgbClr val="006B6D"/>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C8AFAEF7-EFD6-BE41-A255-618059843117}"/>
              </a:ext>
            </a:extLst>
          </p:cNvPr>
          <p:cNvSpPr>
            <a:spLocks noGrp="1" noChangeArrowheads="1"/>
          </p:cNvSpPr>
          <p:nvPr>
            <p:ph type="title"/>
          </p:nvPr>
        </p:nvSpPr>
        <p:spPr>
          <a:xfrm>
            <a:off x="628650" y="365125"/>
            <a:ext cx="8515350" cy="1325563"/>
          </a:xfrm>
        </p:spPr>
        <p:txBody>
          <a:bodyPr/>
          <a:lstStyle/>
          <a:p>
            <a:r>
              <a:rPr lang="en-US" altLang="en-US"/>
              <a:t>Rewards</a:t>
            </a:r>
          </a:p>
        </p:txBody>
      </p:sp>
      <p:sp>
        <p:nvSpPr>
          <p:cNvPr id="76802" name="Footer Placeholder 5">
            <a:extLst>
              <a:ext uri="{FF2B5EF4-FFF2-40B4-BE49-F238E27FC236}">
                <a16:creationId xmlns:a16="http://schemas.microsoft.com/office/drawing/2014/main" id="{60045126-CE84-9B45-BF81-9F9E716876C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6803" name="Slide Number Placeholder 3">
            <a:extLst>
              <a:ext uri="{FF2B5EF4-FFF2-40B4-BE49-F238E27FC236}">
                <a16:creationId xmlns:a16="http://schemas.microsoft.com/office/drawing/2014/main" id="{8638AFEA-6FB6-A94B-BCDC-F64A7ACAFE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2ADED7D-9A4E-A94D-A1D5-D6DC54D137A8}" type="slidenum">
              <a:rPr lang="en-US" altLang="en-US">
                <a:solidFill>
                  <a:srgbClr val="006B6D"/>
                </a:solidFill>
              </a:rPr>
              <a:pPr fontAlgn="base">
                <a:spcBef>
                  <a:spcPct val="0"/>
                </a:spcBef>
                <a:spcAft>
                  <a:spcPct val="0"/>
                </a:spcAft>
              </a:pPr>
              <a:t>52</a:t>
            </a:fld>
            <a:endParaRPr lang="en-US" altLang="en-US">
              <a:solidFill>
                <a:srgbClr val="006B6D"/>
              </a:solidFill>
            </a:endParaRPr>
          </a:p>
        </p:txBody>
      </p:sp>
      <p:pic>
        <p:nvPicPr>
          <p:cNvPr id="76804" name="Picture 7">
            <a:extLst>
              <a:ext uri="{FF2B5EF4-FFF2-40B4-BE49-F238E27FC236}">
                <a16:creationId xmlns:a16="http://schemas.microsoft.com/office/drawing/2014/main" id="{7B00096A-EBE3-8445-9326-7B67C038A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1516063"/>
            <a:ext cx="4224338"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Box 2">
            <a:extLst>
              <a:ext uri="{FF2B5EF4-FFF2-40B4-BE49-F238E27FC236}">
                <a16:creationId xmlns:a16="http://schemas.microsoft.com/office/drawing/2014/main" id="{47633094-4A4D-F34D-88C5-779F8971EDA3}"/>
              </a:ext>
            </a:extLst>
          </p:cNvPr>
          <p:cNvSpPr txBox="1">
            <a:spLocks noChangeArrowheads="1"/>
          </p:cNvSpPr>
          <p:nvPr/>
        </p:nvSpPr>
        <p:spPr bwMode="auto">
          <a:xfrm>
            <a:off x="3746500" y="5527675"/>
            <a:ext cx="158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a:t>Neelah Inniss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448E7EE6-D9AF-6842-B314-7ED86A51D683}"/>
              </a:ext>
            </a:extLst>
          </p:cNvPr>
          <p:cNvSpPr>
            <a:spLocks noGrp="1" noChangeArrowheads="1"/>
          </p:cNvSpPr>
          <p:nvPr>
            <p:ph type="title"/>
          </p:nvPr>
        </p:nvSpPr>
        <p:spPr>
          <a:xfrm>
            <a:off x="471488" y="314325"/>
            <a:ext cx="8264525" cy="1325563"/>
          </a:xfrm>
        </p:spPr>
        <p:txBody>
          <a:bodyPr/>
          <a:lstStyle/>
          <a:p>
            <a:r>
              <a:rPr lang="en-US" altLang="en-US" sz="3600"/>
              <a:t>Discussion Question</a:t>
            </a:r>
          </a:p>
        </p:txBody>
      </p:sp>
      <p:sp>
        <p:nvSpPr>
          <p:cNvPr id="77826" name="Content Placeholder 2">
            <a:extLst>
              <a:ext uri="{FF2B5EF4-FFF2-40B4-BE49-F238E27FC236}">
                <a16:creationId xmlns:a16="http://schemas.microsoft.com/office/drawing/2014/main" id="{930D0776-CE60-D14D-8B13-DD1225E982C5}"/>
              </a:ext>
            </a:extLst>
          </p:cNvPr>
          <p:cNvSpPr>
            <a:spLocks noGrp="1" noChangeArrowheads="1"/>
          </p:cNvSpPr>
          <p:nvPr>
            <p:ph idx="1"/>
          </p:nvPr>
        </p:nvSpPr>
        <p:spPr bwMode="auto">
          <a:xfrm>
            <a:off x="546100" y="2005013"/>
            <a:ext cx="7886700" cy="4351337"/>
          </a:xfrm>
        </p:spPr>
        <p:txBody>
          <a:bodyPr wrap="square" numCol="1" anchor="t" anchorCtr="0" compatLnSpc="1">
            <a:prstTxWarp prst="textNoShape">
              <a:avLst/>
            </a:prstTxWarp>
          </a:bodyPr>
          <a:lstStyle/>
          <a:p>
            <a:pPr marL="0" indent="0">
              <a:buFont typeface="Arial" panose="020B0604020202020204" pitchFamily="34" charset="0"/>
              <a:buNone/>
            </a:pPr>
            <a:r>
              <a:rPr lang="en-US" altLang="en-US" sz="3200"/>
              <a:t>How are the systems we work in set up to respond to young people engaging in experiential learning or “risk taking”?</a:t>
            </a:r>
          </a:p>
        </p:txBody>
      </p:sp>
      <p:sp>
        <p:nvSpPr>
          <p:cNvPr id="77827" name="Footer Placeholder 4">
            <a:extLst>
              <a:ext uri="{FF2B5EF4-FFF2-40B4-BE49-F238E27FC236}">
                <a16:creationId xmlns:a16="http://schemas.microsoft.com/office/drawing/2014/main" id="{0A761BAA-4B2E-3647-B00F-791DD942786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7828" name="Slide Number Placeholder 5">
            <a:extLst>
              <a:ext uri="{FF2B5EF4-FFF2-40B4-BE49-F238E27FC236}">
                <a16:creationId xmlns:a16="http://schemas.microsoft.com/office/drawing/2014/main" id="{78E76854-DCE6-0A40-B68D-3594C78461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ECADE0F5-9ED0-B246-9770-494354365136}" type="slidenum">
              <a:rPr lang="en-US" altLang="en-US">
                <a:solidFill>
                  <a:srgbClr val="006B6D"/>
                </a:solidFill>
              </a:rPr>
              <a:pPr fontAlgn="base">
                <a:spcBef>
                  <a:spcPct val="0"/>
                </a:spcBef>
                <a:spcAft>
                  <a:spcPct val="0"/>
                </a:spcAft>
              </a:pPr>
              <a:t>53</a:t>
            </a:fld>
            <a:endParaRPr lang="en-US" altLang="en-US">
              <a:solidFill>
                <a:srgbClr val="006B6D"/>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7A5C0541-0994-2F4C-AA28-3F03BFB115CF}"/>
              </a:ext>
            </a:extLst>
          </p:cNvPr>
          <p:cNvSpPr>
            <a:spLocks noGrp="1" noChangeArrowheads="1"/>
          </p:cNvSpPr>
          <p:nvPr>
            <p:ph type="title"/>
          </p:nvPr>
        </p:nvSpPr>
        <p:spPr>
          <a:xfrm>
            <a:off x="628650" y="365125"/>
            <a:ext cx="8515350" cy="1325563"/>
          </a:xfrm>
        </p:spPr>
        <p:txBody>
          <a:bodyPr/>
          <a:lstStyle/>
          <a:p>
            <a:r>
              <a:rPr lang="en-US" altLang="en-US"/>
              <a:t>Small Group Activity: Case Study</a:t>
            </a:r>
          </a:p>
        </p:txBody>
      </p:sp>
      <p:sp>
        <p:nvSpPr>
          <p:cNvPr id="3" name="Content Placeholder 2">
            <a:extLst>
              <a:ext uri="{FF2B5EF4-FFF2-40B4-BE49-F238E27FC236}">
                <a16:creationId xmlns:a16="http://schemas.microsoft.com/office/drawing/2014/main" id="{8D5AE010-BD6C-574F-B96D-D34BCF32423A}"/>
              </a:ext>
            </a:extLst>
          </p:cNvPr>
          <p:cNvSpPr>
            <a:spLocks noGrp="1"/>
          </p:cNvSpPr>
          <p:nvPr>
            <p:ph idx="1"/>
          </p:nvPr>
        </p:nvSpPr>
        <p:spPr>
          <a:xfrm>
            <a:off x="628650" y="1463675"/>
            <a:ext cx="7886700" cy="4722813"/>
          </a:xfrm>
        </p:spPr>
        <p:txBody>
          <a:bodyPr>
            <a:noAutofit/>
          </a:bodyPr>
          <a:lstStyle/>
          <a:p>
            <a:pPr marL="0" indent="0" fontAlgn="auto">
              <a:spcAft>
                <a:spcPts val="0"/>
              </a:spcAft>
              <a:buFont typeface="Arial"/>
              <a:buNone/>
              <a:defRPr/>
            </a:pPr>
            <a:r>
              <a:rPr lang="en-US" sz="2400" dirty="0"/>
              <a:t>You are Maria’s caseworker how would answer the following questions:</a:t>
            </a:r>
          </a:p>
          <a:p>
            <a:pPr marL="0" indent="0" fontAlgn="auto">
              <a:spcAft>
                <a:spcPts val="0"/>
              </a:spcAft>
              <a:buFont typeface="Arial"/>
              <a:buNone/>
              <a:defRPr/>
            </a:pPr>
            <a:endParaRPr lang="en-US" dirty="0"/>
          </a:p>
          <a:p>
            <a:pPr fontAlgn="auto">
              <a:spcAft>
                <a:spcPts val="0"/>
              </a:spcAft>
              <a:buFont typeface="Arial"/>
              <a:buChar char="•"/>
              <a:defRPr/>
            </a:pPr>
            <a:r>
              <a:rPr lang="en-US" sz="2400" dirty="0"/>
              <a:t>How would you support relationship building with Maria?</a:t>
            </a:r>
          </a:p>
          <a:p>
            <a:pPr fontAlgn="auto">
              <a:spcAft>
                <a:spcPts val="0"/>
              </a:spcAft>
              <a:buFont typeface="Arial"/>
              <a:buChar char="•"/>
              <a:defRPr/>
            </a:pPr>
            <a:endParaRPr lang="en-US" sz="2400" dirty="0"/>
          </a:p>
          <a:p>
            <a:pPr fontAlgn="auto">
              <a:spcAft>
                <a:spcPts val="0"/>
              </a:spcAft>
              <a:buFont typeface="Arial"/>
              <a:buChar char="•"/>
              <a:defRPr/>
            </a:pPr>
            <a:r>
              <a:rPr lang="en-US" sz="2400" dirty="0"/>
              <a:t>What are some examples of “hot cognition” moments Maria has experienced?</a:t>
            </a:r>
          </a:p>
          <a:p>
            <a:pPr fontAlgn="auto">
              <a:spcAft>
                <a:spcPts val="0"/>
              </a:spcAft>
              <a:buFont typeface="Arial"/>
              <a:buChar char="•"/>
              <a:defRPr/>
            </a:pPr>
            <a:endParaRPr lang="en-US" sz="2400" dirty="0"/>
          </a:p>
          <a:p>
            <a:pPr fontAlgn="auto">
              <a:spcAft>
                <a:spcPts val="0"/>
              </a:spcAft>
              <a:buFont typeface="Arial"/>
              <a:buChar char="•"/>
              <a:defRPr/>
            </a:pPr>
            <a:r>
              <a:rPr lang="en-US" sz="2400" dirty="0"/>
              <a:t>What are some motivating factors influencing Maria’s behavior?</a:t>
            </a:r>
          </a:p>
          <a:p>
            <a:pPr marL="0" indent="0" fontAlgn="auto">
              <a:spcAft>
                <a:spcPts val="0"/>
              </a:spcAft>
              <a:buFont typeface="Arial"/>
              <a:buNone/>
              <a:defRPr/>
            </a:pPr>
            <a:endParaRPr lang="en-US" sz="2400" dirty="0"/>
          </a:p>
        </p:txBody>
      </p:sp>
      <p:sp>
        <p:nvSpPr>
          <p:cNvPr id="78851" name="Footer Placeholder 5">
            <a:extLst>
              <a:ext uri="{FF2B5EF4-FFF2-40B4-BE49-F238E27FC236}">
                <a16:creationId xmlns:a16="http://schemas.microsoft.com/office/drawing/2014/main" id="{156AA280-D27D-E74A-8EBC-F73FAB1A024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8852" name="Slide Number Placeholder 3">
            <a:extLst>
              <a:ext uri="{FF2B5EF4-FFF2-40B4-BE49-F238E27FC236}">
                <a16:creationId xmlns:a16="http://schemas.microsoft.com/office/drawing/2014/main" id="{DE9CA4BA-227C-1D43-B9DE-05F0BD3D02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8349B42-2A59-D04A-AF7E-AAC696606E0C}" type="slidenum">
              <a:rPr lang="en-US" altLang="en-US">
                <a:solidFill>
                  <a:srgbClr val="006B6D"/>
                </a:solidFill>
              </a:rPr>
              <a:pPr fontAlgn="base">
                <a:spcBef>
                  <a:spcPct val="0"/>
                </a:spcBef>
                <a:spcAft>
                  <a:spcPct val="0"/>
                </a:spcAft>
              </a:pPr>
              <a:t>54</a:t>
            </a:fld>
            <a:endParaRPr lang="en-US" altLang="en-US">
              <a:solidFill>
                <a:srgbClr val="006B6D"/>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A2D43FF6-46F0-A547-871C-E1A37458F71C}"/>
              </a:ext>
            </a:extLst>
          </p:cNvPr>
          <p:cNvSpPr>
            <a:spLocks noGrp="1" noChangeArrowheads="1"/>
          </p:cNvSpPr>
          <p:nvPr>
            <p:ph type="title"/>
          </p:nvPr>
        </p:nvSpPr>
        <p:spPr>
          <a:xfrm>
            <a:off x="314325" y="320675"/>
            <a:ext cx="8515350" cy="1325563"/>
          </a:xfrm>
        </p:spPr>
        <p:txBody>
          <a:bodyPr/>
          <a:lstStyle/>
          <a:p>
            <a:r>
              <a:rPr lang="en-US" altLang="en-US" sz="3600"/>
              <a:t>Reflections</a:t>
            </a:r>
          </a:p>
        </p:txBody>
      </p:sp>
      <p:sp>
        <p:nvSpPr>
          <p:cNvPr id="3" name="Content Placeholder 2">
            <a:extLst>
              <a:ext uri="{FF2B5EF4-FFF2-40B4-BE49-F238E27FC236}">
                <a16:creationId xmlns:a16="http://schemas.microsoft.com/office/drawing/2014/main" id="{67C7D603-B7E6-FB4D-9742-3510850700AD}"/>
              </a:ext>
            </a:extLst>
          </p:cNvPr>
          <p:cNvSpPr>
            <a:spLocks noGrp="1"/>
          </p:cNvSpPr>
          <p:nvPr>
            <p:ph idx="1"/>
          </p:nvPr>
        </p:nvSpPr>
        <p:spPr>
          <a:xfrm>
            <a:off x="561975" y="1684338"/>
            <a:ext cx="7886700" cy="4351337"/>
          </a:xfrm>
        </p:spPr>
        <p:txBody>
          <a:bodyPr/>
          <a:lstStyle/>
          <a:p>
            <a:pPr fontAlgn="auto">
              <a:spcAft>
                <a:spcPts val="0"/>
              </a:spcAft>
              <a:buFont typeface="Arial"/>
              <a:buChar char="•"/>
              <a:defRPr/>
            </a:pPr>
            <a:endParaRPr lang="en-US" dirty="0"/>
          </a:p>
          <a:p>
            <a:pPr marL="0" indent="0" fontAlgn="auto">
              <a:spcAft>
                <a:spcPts val="0"/>
              </a:spcAft>
              <a:buFont typeface="Arial"/>
              <a:buNone/>
              <a:defRPr/>
            </a:pPr>
            <a:r>
              <a:rPr lang="en-US" sz="3200" dirty="0"/>
              <a:t>What is one thing I can do to integrate the 3R’s into my practice with young people?</a:t>
            </a:r>
          </a:p>
        </p:txBody>
      </p:sp>
      <p:sp>
        <p:nvSpPr>
          <p:cNvPr id="79875" name="Footer Placeholder 4">
            <a:extLst>
              <a:ext uri="{FF2B5EF4-FFF2-40B4-BE49-F238E27FC236}">
                <a16:creationId xmlns:a16="http://schemas.microsoft.com/office/drawing/2014/main" id="{05175308-584C-8545-9DF5-E6B6699DAE2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79876" name="Slide Number Placeholder 5">
            <a:extLst>
              <a:ext uri="{FF2B5EF4-FFF2-40B4-BE49-F238E27FC236}">
                <a16:creationId xmlns:a16="http://schemas.microsoft.com/office/drawing/2014/main" id="{EF638D98-8282-0F40-841F-D60596D8709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A7581CF-0F09-C942-9C18-2C42BB98076A}" type="slidenum">
              <a:rPr lang="en-US" altLang="en-US">
                <a:solidFill>
                  <a:srgbClr val="006B6D"/>
                </a:solidFill>
              </a:rPr>
              <a:pPr fontAlgn="base">
                <a:spcBef>
                  <a:spcPct val="0"/>
                </a:spcBef>
                <a:spcAft>
                  <a:spcPct val="0"/>
                </a:spcAft>
              </a:pPr>
              <a:t>55</a:t>
            </a:fld>
            <a:endParaRPr lang="en-US" altLang="en-US">
              <a:solidFill>
                <a:srgbClr val="006B6D"/>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FAA9DA1C-2829-7A49-A1F8-3D29F5DBBC97}"/>
              </a:ext>
            </a:extLst>
          </p:cNvPr>
          <p:cNvSpPr>
            <a:spLocks noGrp="1" noChangeArrowheads="1"/>
          </p:cNvSpPr>
          <p:nvPr>
            <p:ph type="title"/>
          </p:nvPr>
        </p:nvSpPr>
        <p:spPr>
          <a:xfrm>
            <a:off x="628650" y="2114550"/>
            <a:ext cx="7886700" cy="1997075"/>
          </a:xfrm>
        </p:spPr>
        <p:txBody>
          <a:bodyPr/>
          <a:lstStyle/>
          <a:p>
            <a:r>
              <a:rPr lang="en-US" altLang="en-US" sz="4000" dirty="0"/>
              <a:t>Module Six: </a:t>
            </a:r>
            <a:br>
              <a:rPr lang="en-US" altLang="en-US" sz="4000" dirty="0"/>
            </a:br>
            <a:r>
              <a:rPr lang="en-US" altLang="en-US" sz="4000" dirty="0"/>
              <a:t>Trauma and Healing</a:t>
            </a:r>
            <a:br>
              <a:rPr lang="en-US" altLang="en-US" sz="4000" dirty="0"/>
            </a:br>
            <a:endParaRPr lang="en-US" altLang="en-US" sz="4000" dirty="0"/>
          </a:p>
        </p:txBody>
      </p:sp>
      <p:sp>
        <p:nvSpPr>
          <p:cNvPr id="80898" name="Footer Placeholder 5">
            <a:extLst>
              <a:ext uri="{FF2B5EF4-FFF2-40B4-BE49-F238E27FC236}">
                <a16:creationId xmlns:a16="http://schemas.microsoft.com/office/drawing/2014/main" id="{96FA7289-A318-884F-B67A-6C45BC7A8403}"/>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0899" name="Slide Number Placeholder 4">
            <a:extLst>
              <a:ext uri="{FF2B5EF4-FFF2-40B4-BE49-F238E27FC236}">
                <a16:creationId xmlns:a16="http://schemas.microsoft.com/office/drawing/2014/main" id="{72EB069E-8CD1-274F-9CFD-E401EFB3CEB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9135788-FF21-B743-88E6-419B1341977E}" type="slidenum">
              <a:rPr lang="en-US" altLang="en-US">
                <a:solidFill>
                  <a:srgbClr val="006B6D"/>
                </a:solidFill>
              </a:rPr>
              <a:pPr fontAlgn="base">
                <a:spcBef>
                  <a:spcPct val="0"/>
                </a:spcBef>
                <a:spcAft>
                  <a:spcPct val="0"/>
                </a:spcAft>
              </a:pPr>
              <a:t>56</a:t>
            </a:fld>
            <a:endParaRPr lang="en-US" altLang="en-US">
              <a:solidFill>
                <a:srgbClr val="006B6D"/>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4916DAF8-5940-EA4A-8345-7BAE04751D65}"/>
              </a:ext>
            </a:extLst>
          </p:cNvPr>
          <p:cNvSpPr>
            <a:spLocks noGrp="1" noChangeArrowheads="1"/>
          </p:cNvSpPr>
          <p:nvPr>
            <p:ph type="title"/>
          </p:nvPr>
        </p:nvSpPr>
        <p:spPr>
          <a:xfrm>
            <a:off x="314325" y="385763"/>
            <a:ext cx="8515350" cy="1325562"/>
          </a:xfrm>
        </p:spPr>
        <p:txBody>
          <a:bodyPr/>
          <a:lstStyle/>
          <a:p>
            <a:r>
              <a:rPr lang="en-US" altLang="en-US"/>
              <a:t>Three Common Elements of Trauma</a:t>
            </a:r>
          </a:p>
        </p:txBody>
      </p:sp>
      <p:sp>
        <p:nvSpPr>
          <p:cNvPr id="3" name="Content Placeholder 2">
            <a:extLst>
              <a:ext uri="{FF2B5EF4-FFF2-40B4-BE49-F238E27FC236}">
                <a16:creationId xmlns:a16="http://schemas.microsoft.com/office/drawing/2014/main" id="{5FF8C123-6EEC-6741-9BBD-27FE2FB91CAD}"/>
              </a:ext>
            </a:extLst>
          </p:cNvPr>
          <p:cNvSpPr>
            <a:spLocks noGrp="1"/>
          </p:cNvSpPr>
          <p:nvPr>
            <p:ph idx="1"/>
          </p:nvPr>
        </p:nvSpPr>
        <p:spPr>
          <a:xfrm>
            <a:off x="449263" y="1795463"/>
            <a:ext cx="8066087" cy="4391025"/>
          </a:xfrm>
        </p:spPr>
        <p:txBody>
          <a:bodyPr>
            <a:noAutofit/>
          </a:bodyPr>
          <a:lstStyle/>
          <a:p>
            <a:pPr marL="457200" indent="-457200" fontAlgn="auto">
              <a:spcAft>
                <a:spcPts val="0"/>
              </a:spcAft>
              <a:buFont typeface="+mj-lt"/>
              <a:buAutoNum type="arabicPeriod"/>
              <a:defRPr/>
            </a:pPr>
            <a:r>
              <a:rPr lang="en-US" sz="2800" dirty="0"/>
              <a:t>The event was unexpected.</a:t>
            </a:r>
          </a:p>
          <a:p>
            <a:pPr marL="457200" indent="-457200" fontAlgn="auto">
              <a:spcAft>
                <a:spcPts val="0"/>
              </a:spcAft>
              <a:buFont typeface="+mj-lt"/>
              <a:buAutoNum type="arabicPeriod"/>
              <a:defRPr/>
            </a:pPr>
            <a:endParaRPr lang="en-US" sz="2800" dirty="0"/>
          </a:p>
          <a:p>
            <a:pPr marL="457200" indent="-457200" fontAlgn="auto">
              <a:spcAft>
                <a:spcPts val="0"/>
              </a:spcAft>
              <a:buFont typeface="+mj-lt"/>
              <a:buAutoNum type="arabicPeriod"/>
              <a:defRPr/>
            </a:pPr>
            <a:r>
              <a:rPr lang="en-US" sz="2800" dirty="0"/>
              <a:t>The individual was unprepared.</a:t>
            </a:r>
          </a:p>
          <a:p>
            <a:pPr marL="457200" indent="-457200" fontAlgn="auto">
              <a:spcAft>
                <a:spcPts val="0"/>
              </a:spcAft>
              <a:buFont typeface="+mj-lt"/>
              <a:buAutoNum type="arabicPeriod"/>
              <a:defRPr/>
            </a:pPr>
            <a:endParaRPr lang="en-US" sz="2800" dirty="0"/>
          </a:p>
          <a:p>
            <a:pPr marL="457200" indent="-457200" fontAlgn="auto">
              <a:spcAft>
                <a:spcPts val="0"/>
              </a:spcAft>
              <a:buFont typeface="+mj-lt"/>
              <a:buAutoNum type="arabicPeriod"/>
              <a:defRPr/>
            </a:pPr>
            <a:r>
              <a:rPr lang="en-US" sz="2800" dirty="0"/>
              <a:t>There was nothing that the person could do to prevent the event from happening.</a:t>
            </a:r>
          </a:p>
          <a:p>
            <a:pPr marL="457200" indent="-457200" fontAlgn="auto">
              <a:spcAft>
                <a:spcPts val="0"/>
              </a:spcAft>
              <a:buFont typeface="+mj-lt"/>
              <a:buAutoNum type="arabicPeriod"/>
              <a:defRPr/>
            </a:pPr>
            <a:endParaRPr lang="en-US" sz="2400" dirty="0"/>
          </a:p>
          <a:p>
            <a:pPr marL="0" indent="0" fontAlgn="auto">
              <a:spcAft>
                <a:spcPts val="0"/>
              </a:spcAft>
              <a:buFont typeface="Arial"/>
              <a:buNone/>
              <a:defRPr/>
            </a:pPr>
            <a:endParaRPr lang="en-US" sz="2400" dirty="0"/>
          </a:p>
          <a:p>
            <a:pPr marL="0" indent="0" fontAlgn="auto">
              <a:spcAft>
                <a:spcPts val="0"/>
              </a:spcAft>
              <a:buFont typeface="Arial"/>
              <a:buNone/>
              <a:defRPr/>
            </a:pPr>
            <a:r>
              <a:rPr lang="en-US" sz="1200" dirty="0"/>
              <a:t>Source: Jaffe, J., </a:t>
            </a:r>
            <a:r>
              <a:rPr lang="en-US" sz="1200" dirty="0" err="1"/>
              <a:t>Seagall</a:t>
            </a:r>
            <a:r>
              <a:rPr lang="en-US" sz="1200" dirty="0"/>
              <a:t>, J. &amp; Dumke, L.F. (2005). </a:t>
            </a:r>
            <a:r>
              <a:rPr lang="en-US" sz="1200" i="1" dirty="0"/>
              <a:t>Emotional and psychological trauma: Causes, symptoms, effects and treatment</a:t>
            </a:r>
            <a:r>
              <a:rPr lang="en-US" sz="1200" dirty="0"/>
              <a:t>. Retrieved from http://www. </a:t>
            </a:r>
            <a:r>
              <a:rPr lang="en-US" sz="1200" dirty="0" err="1"/>
              <a:t>dhhs.tas.gov.au</a:t>
            </a:r>
            <a:r>
              <a:rPr lang="en-US" sz="1200" dirty="0"/>
              <a:t>/__data/assets/</a:t>
            </a:r>
            <a:r>
              <a:rPr lang="en-US" sz="1200" dirty="0" err="1"/>
              <a:t>pdf_file</a:t>
            </a:r>
            <a:r>
              <a:rPr lang="en-US" sz="1200" dirty="0"/>
              <a:t>/0004/38434/ </a:t>
            </a:r>
            <a:r>
              <a:rPr lang="en-US" sz="1200" dirty="0" err="1"/>
              <a:t>Trauma.pdf</a:t>
            </a:r>
            <a:endParaRPr lang="en-US" sz="1200" dirty="0"/>
          </a:p>
        </p:txBody>
      </p:sp>
      <p:sp>
        <p:nvSpPr>
          <p:cNvPr id="83971" name="Footer Placeholder 5">
            <a:extLst>
              <a:ext uri="{FF2B5EF4-FFF2-40B4-BE49-F238E27FC236}">
                <a16:creationId xmlns:a16="http://schemas.microsoft.com/office/drawing/2014/main" id="{0641F7DA-121C-9844-A7B4-40E2F8CC234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3972" name="Slide Number Placeholder 3">
            <a:extLst>
              <a:ext uri="{FF2B5EF4-FFF2-40B4-BE49-F238E27FC236}">
                <a16:creationId xmlns:a16="http://schemas.microsoft.com/office/drawing/2014/main" id="{BCFA2A01-E980-2C41-A5B1-FB3BCC4C634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369283E-025C-2F4F-B530-B2D6342932E5}" type="slidenum">
              <a:rPr lang="en-US" altLang="en-US">
                <a:solidFill>
                  <a:srgbClr val="006B6D"/>
                </a:solidFill>
              </a:rPr>
              <a:pPr fontAlgn="base">
                <a:spcBef>
                  <a:spcPct val="0"/>
                </a:spcBef>
                <a:spcAft>
                  <a:spcPct val="0"/>
                </a:spcAft>
              </a:pPr>
              <a:t>57</a:t>
            </a:fld>
            <a:endParaRPr lang="en-US" altLang="en-US">
              <a:solidFill>
                <a:srgbClr val="006B6D"/>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B198F3D3-4A8D-0F4A-8C5A-A0FB29D44E69}"/>
              </a:ext>
            </a:extLst>
          </p:cNvPr>
          <p:cNvSpPr>
            <a:spLocks noGrp="1" noChangeArrowheads="1"/>
          </p:cNvSpPr>
          <p:nvPr>
            <p:ph type="title"/>
          </p:nvPr>
        </p:nvSpPr>
        <p:spPr>
          <a:xfrm>
            <a:off x="628650" y="365125"/>
            <a:ext cx="8515350" cy="1076325"/>
          </a:xfrm>
        </p:spPr>
        <p:txBody>
          <a:bodyPr/>
          <a:lstStyle/>
          <a:p>
            <a:r>
              <a:rPr lang="en-US" altLang="en-US"/>
              <a:t>Some elements of being trauma-informed when planning with youth</a:t>
            </a:r>
          </a:p>
        </p:txBody>
      </p:sp>
      <p:sp>
        <p:nvSpPr>
          <p:cNvPr id="82946" name="Content Placeholder 2">
            <a:extLst>
              <a:ext uri="{FF2B5EF4-FFF2-40B4-BE49-F238E27FC236}">
                <a16:creationId xmlns:a16="http://schemas.microsoft.com/office/drawing/2014/main" id="{8441D77B-C9EC-3941-9E76-3DF1E38E5084}"/>
              </a:ext>
            </a:extLst>
          </p:cNvPr>
          <p:cNvSpPr>
            <a:spLocks noGrp="1" noChangeArrowheads="1"/>
          </p:cNvSpPr>
          <p:nvPr>
            <p:ph idx="1"/>
          </p:nvPr>
        </p:nvSpPr>
        <p:spPr bwMode="auto">
          <a:xfrm>
            <a:off x="446088" y="1951038"/>
            <a:ext cx="8251825" cy="4249737"/>
          </a:xfrm>
        </p:spPr>
        <p:txBody>
          <a:bodyPr wrap="square" numCol="1" anchor="t" anchorCtr="0" compatLnSpc="1">
            <a:prstTxWarp prst="textNoShape">
              <a:avLst/>
            </a:prstTxWarp>
          </a:bodyPr>
          <a:lstStyle/>
          <a:p>
            <a:r>
              <a:rPr lang="en-US" altLang="en-US" sz="2400"/>
              <a:t>An understanding of trauma that includes an appreciation of its prevalence among young people in foster care and its common consequences. </a:t>
            </a:r>
          </a:p>
          <a:p>
            <a:pPr>
              <a:lnSpc>
                <a:spcPct val="100000"/>
              </a:lnSpc>
            </a:pPr>
            <a:r>
              <a:rPr lang="en-US" altLang="en-US" sz="2400"/>
              <a:t>Individualizing the young person.</a:t>
            </a:r>
          </a:p>
          <a:p>
            <a:r>
              <a:rPr lang="en-US" altLang="en-US" sz="2400"/>
              <a:t>Maximizing the young person’s sense of trust and safety.</a:t>
            </a:r>
          </a:p>
          <a:p>
            <a:pPr>
              <a:lnSpc>
                <a:spcPct val="100000"/>
              </a:lnSpc>
            </a:pPr>
            <a:r>
              <a:rPr lang="en-US" altLang="en-US" sz="2400"/>
              <a:t>Assisting the young person in reducing overwhelming emotion.</a:t>
            </a:r>
          </a:p>
          <a:p>
            <a:r>
              <a:rPr lang="en-US" altLang="en-US" sz="2400"/>
              <a:t>Strengths-based services</a:t>
            </a:r>
          </a:p>
          <a:p>
            <a:endParaRPr lang="en-US" altLang="en-US"/>
          </a:p>
        </p:txBody>
      </p:sp>
      <p:sp>
        <p:nvSpPr>
          <p:cNvPr id="82947" name="Footer Placeholder 5">
            <a:extLst>
              <a:ext uri="{FF2B5EF4-FFF2-40B4-BE49-F238E27FC236}">
                <a16:creationId xmlns:a16="http://schemas.microsoft.com/office/drawing/2014/main" id="{A27E00DF-34DF-9144-A29D-A9E65485A82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2948" name="TextBox 6">
            <a:extLst>
              <a:ext uri="{FF2B5EF4-FFF2-40B4-BE49-F238E27FC236}">
                <a16:creationId xmlns:a16="http://schemas.microsoft.com/office/drawing/2014/main" id="{B9A69908-9F1F-A049-8BAD-2A834C58D862}"/>
              </a:ext>
            </a:extLst>
          </p:cNvPr>
          <p:cNvSpPr txBox="1">
            <a:spLocks noChangeArrowheads="1"/>
          </p:cNvSpPr>
          <p:nvPr/>
        </p:nvSpPr>
        <p:spPr bwMode="auto">
          <a:xfrm>
            <a:off x="628650" y="5846763"/>
            <a:ext cx="788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US" sz="1200"/>
              <a:t>Jim Casey Youth Opportunities Initiative. (2012). </a:t>
            </a:r>
            <a:r>
              <a:rPr lang="en-US" altLang="en-US" sz="1200" i="1"/>
              <a:t>Trauma-informed Practice with Young People in Foster Care. Issue Brief #5.</a:t>
            </a:r>
            <a:r>
              <a:rPr lang="en-US" altLang="en-US" sz="1200"/>
              <a:t> Retrieved from </a:t>
            </a:r>
            <a:r>
              <a:rPr lang="en-US" altLang="en-US" sz="1200" u="sng">
                <a:hlinkClick r:id="rId2"/>
              </a:rPr>
              <a:t>http://www.aecf.org/resources/trauma-informed-practice-with-young-people-in-foster-care/</a:t>
            </a:r>
            <a:r>
              <a:rPr lang="en-US" altLang="en-US" sz="1200"/>
              <a:t> </a:t>
            </a:r>
          </a:p>
        </p:txBody>
      </p:sp>
      <p:sp>
        <p:nvSpPr>
          <p:cNvPr id="82949" name="Slide Number Placeholder 3">
            <a:extLst>
              <a:ext uri="{FF2B5EF4-FFF2-40B4-BE49-F238E27FC236}">
                <a16:creationId xmlns:a16="http://schemas.microsoft.com/office/drawing/2014/main" id="{90A3DF6A-58AC-CA47-B0F2-182935652C5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953A9BE-20B1-6348-B7BC-723EB8B036CE}" type="slidenum">
              <a:rPr lang="en-US" altLang="en-US">
                <a:solidFill>
                  <a:srgbClr val="006B6D"/>
                </a:solidFill>
              </a:rPr>
              <a:pPr fontAlgn="base">
                <a:spcBef>
                  <a:spcPct val="0"/>
                </a:spcBef>
                <a:spcAft>
                  <a:spcPct val="0"/>
                </a:spcAft>
              </a:pPr>
              <a:t>58</a:t>
            </a:fld>
            <a:endParaRPr lang="en-US" altLang="en-US">
              <a:solidFill>
                <a:srgbClr val="006B6D"/>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B1B5630D-625D-374E-8EA9-52F50E3292B6}"/>
              </a:ext>
            </a:extLst>
          </p:cNvPr>
          <p:cNvSpPr>
            <a:spLocks noGrp="1" noChangeArrowheads="1"/>
          </p:cNvSpPr>
          <p:nvPr>
            <p:ph type="title"/>
          </p:nvPr>
        </p:nvSpPr>
        <p:spPr>
          <a:xfrm>
            <a:off x="314325" y="465138"/>
            <a:ext cx="8515350" cy="1325562"/>
          </a:xfrm>
        </p:spPr>
        <p:txBody>
          <a:bodyPr/>
          <a:lstStyle/>
          <a:p>
            <a:r>
              <a:rPr lang="en-US" altLang="en-US" sz="3600" dirty="0"/>
              <a:t>Small Group Activity: </a:t>
            </a:r>
            <a:br>
              <a:rPr lang="en-US" altLang="en-US" sz="3600" dirty="0"/>
            </a:br>
            <a:r>
              <a:rPr lang="en-US" altLang="en-US" sz="3600" dirty="0"/>
              <a:t>Trauma-Informed Practice</a:t>
            </a:r>
            <a:r>
              <a:rPr lang="en-US" altLang="en-US" dirty="0"/>
              <a:t>	</a:t>
            </a:r>
          </a:p>
        </p:txBody>
      </p:sp>
      <p:sp>
        <p:nvSpPr>
          <p:cNvPr id="86018" name="Content Placeholder 2">
            <a:extLst>
              <a:ext uri="{FF2B5EF4-FFF2-40B4-BE49-F238E27FC236}">
                <a16:creationId xmlns:a16="http://schemas.microsoft.com/office/drawing/2014/main" id="{38575D2A-C21A-5847-9ECB-0B638861B6C6}"/>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pPr marL="0" indent="0">
              <a:buFont typeface="Arial" panose="020B0604020202020204" pitchFamily="34" charset="0"/>
              <a:buNone/>
            </a:pPr>
            <a:endParaRPr lang="en-US" altLang="en-US" sz="2400" b="1" dirty="0"/>
          </a:p>
          <a:p>
            <a:pPr marL="0" indent="0">
              <a:buFont typeface="Arial" panose="020B0604020202020204" pitchFamily="34" charset="0"/>
              <a:buNone/>
            </a:pPr>
            <a:endParaRPr lang="en-US" altLang="en-US" sz="2400" b="1" dirty="0"/>
          </a:p>
          <a:p>
            <a:pPr marL="0" indent="0">
              <a:buFont typeface="Arial" panose="020B0604020202020204" pitchFamily="34" charset="0"/>
              <a:buNone/>
            </a:pPr>
            <a:r>
              <a:rPr lang="en-US" altLang="en-US" sz="3300" b="1" dirty="0"/>
              <a:t>What would your practice look like for your assigned element of trauma-informed practice with youth?</a:t>
            </a:r>
          </a:p>
        </p:txBody>
      </p:sp>
      <p:sp>
        <p:nvSpPr>
          <p:cNvPr id="86019" name="Footer Placeholder 5">
            <a:extLst>
              <a:ext uri="{FF2B5EF4-FFF2-40B4-BE49-F238E27FC236}">
                <a16:creationId xmlns:a16="http://schemas.microsoft.com/office/drawing/2014/main" id="{1F5377E6-F425-7E4C-83FB-A784EA6EE38C}"/>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6020" name="Slide Number Placeholder 3">
            <a:extLst>
              <a:ext uri="{FF2B5EF4-FFF2-40B4-BE49-F238E27FC236}">
                <a16:creationId xmlns:a16="http://schemas.microsoft.com/office/drawing/2014/main" id="{9D96B9A0-C23F-8448-B1D6-D5D512635B9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B033B6C-696C-A44E-A781-7F100072569C}" type="slidenum">
              <a:rPr lang="en-US" altLang="en-US">
                <a:solidFill>
                  <a:srgbClr val="006B6D"/>
                </a:solidFill>
              </a:rPr>
              <a:pPr fontAlgn="base">
                <a:spcBef>
                  <a:spcPct val="0"/>
                </a:spcBef>
                <a:spcAft>
                  <a:spcPct val="0"/>
                </a:spcAft>
              </a:pPr>
              <a:t>59</a:t>
            </a:fld>
            <a:endParaRPr lang="en-US" altLang="en-US">
              <a:solidFill>
                <a:srgbClr val="006B6D"/>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1412BC79-4842-074C-A5AA-956DDC4EB507}"/>
              </a:ext>
            </a:extLst>
          </p:cNvPr>
          <p:cNvSpPr>
            <a:spLocks noGrp="1" noChangeArrowheads="1"/>
          </p:cNvSpPr>
          <p:nvPr>
            <p:ph type="title"/>
          </p:nvPr>
        </p:nvSpPr>
        <p:spPr>
          <a:xfrm>
            <a:off x="628650" y="365125"/>
            <a:ext cx="8515350" cy="1325563"/>
          </a:xfrm>
        </p:spPr>
        <p:txBody>
          <a:bodyPr/>
          <a:lstStyle/>
          <a:p>
            <a:r>
              <a:rPr lang="en-US" altLang="en-US"/>
              <a:t>Learning Objectives (cont.)</a:t>
            </a:r>
          </a:p>
        </p:txBody>
      </p:sp>
      <p:sp>
        <p:nvSpPr>
          <p:cNvPr id="3" name="Content Placeholder 2">
            <a:extLst>
              <a:ext uri="{FF2B5EF4-FFF2-40B4-BE49-F238E27FC236}">
                <a16:creationId xmlns:a16="http://schemas.microsoft.com/office/drawing/2014/main" id="{AB444864-62E6-1548-9855-3C1BEFEA7DB3}"/>
              </a:ext>
            </a:extLst>
          </p:cNvPr>
          <p:cNvSpPr>
            <a:spLocks noGrp="1"/>
          </p:cNvSpPr>
          <p:nvPr>
            <p:ph idx="1"/>
          </p:nvPr>
        </p:nvSpPr>
        <p:spPr>
          <a:xfrm>
            <a:off x="628650" y="1463675"/>
            <a:ext cx="7886700" cy="4722813"/>
          </a:xfrm>
        </p:spPr>
        <p:txBody>
          <a:bodyPr>
            <a:noAutofit/>
          </a:bodyPr>
          <a:lstStyle/>
          <a:p>
            <a:pPr fontAlgn="auto">
              <a:spcAft>
                <a:spcPts val="0"/>
              </a:spcAft>
              <a:buFont typeface="Arial"/>
              <a:buChar char="•"/>
              <a:defRPr/>
            </a:pPr>
            <a:r>
              <a:rPr lang="en-US" sz="2400" dirty="0"/>
              <a:t>Identify strategies to change the way child-serving systems think about adolescence.</a:t>
            </a:r>
          </a:p>
          <a:p>
            <a:pPr fontAlgn="auto">
              <a:spcAft>
                <a:spcPts val="0"/>
              </a:spcAft>
              <a:buFont typeface="Arial"/>
              <a:buChar char="•"/>
              <a:defRPr/>
            </a:pPr>
            <a:r>
              <a:rPr lang="en-US" sz="2400" dirty="0"/>
              <a:t>Recognize how youth development principles and practices can enhance outcomes for older youth. </a:t>
            </a:r>
          </a:p>
          <a:p>
            <a:pPr fontAlgn="auto">
              <a:spcAft>
                <a:spcPts val="0"/>
              </a:spcAft>
              <a:buFont typeface="Arial"/>
              <a:buChar char="•"/>
              <a:defRPr/>
            </a:pPr>
            <a:r>
              <a:rPr lang="en-US" sz="2400" dirty="0"/>
              <a:t>Describe the importance of building social capital with older youth in foster care. </a:t>
            </a:r>
          </a:p>
          <a:p>
            <a:pPr fontAlgn="auto">
              <a:spcAft>
                <a:spcPts val="0"/>
              </a:spcAft>
              <a:buFont typeface="Arial"/>
              <a:buChar char="•"/>
              <a:defRPr/>
            </a:pPr>
            <a:r>
              <a:rPr lang="en-US" sz="2400" dirty="0"/>
              <a:t>Describe how to help older youth build social capital.</a:t>
            </a:r>
          </a:p>
          <a:p>
            <a:pPr fontAlgn="auto">
              <a:spcAft>
                <a:spcPts val="0"/>
              </a:spcAft>
              <a:buFont typeface="Arial"/>
              <a:buChar char="•"/>
              <a:defRPr/>
            </a:pPr>
            <a:r>
              <a:rPr lang="en-US" sz="2400" dirty="0"/>
              <a:t>Describe using effective strategies that support healing and promote growth.</a:t>
            </a:r>
          </a:p>
          <a:p>
            <a:pPr fontAlgn="auto">
              <a:spcAft>
                <a:spcPts val="0"/>
              </a:spcAft>
              <a:buFont typeface="Arial"/>
              <a:buChar char="•"/>
              <a:defRPr/>
            </a:pPr>
            <a:r>
              <a:rPr lang="en-US" sz="2400" dirty="0"/>
              <a:t>Describe the knowledge and skills needed to promote youth-adult partnerships.</a:t>
            </a:r>
          </a:p>
          <a:p>
            <a:pPr marL="0" indent="0" fontAlgn="auto">
              <a:spcAft>
                <a:spcPts val="0"/>
              </a:spcAft>
              <a:buFont typeface="Arial"/>
              <a:buNone/>
              <a:defRPr/>
            </a:pPr>
            <a:r>
              <a:rPr lang="en-US" dirty="0"/>
              <a:t>	</a:t>
            </a:r>
          </a:p>
          <a:p>
            <a:pPr marL="0" indent="0" fontAlgn="auto">
              <a:spcAft>
                <a:spcPts val="0"/>
              </a:spcAft>
              <a:buFont typeface="Arial"/>
              <a:buNone/>
              <a:defRPr/>
            </a:pPr>
            <a:endParaRPr lang="en-US" sz="2400" dirty="0"/>
          </a:p>
        </p:txBody>
      </p:sp>
      <p:sp>
        <p:nvSpPr>
          <p:cNvPr id="21507" name="Footer Placeholder 5">
            <a:extLst>
              <a:ext uri="{FF2B5EF4-FFF2-40B4-BE49-F238E27FC236}">
                <a16:creationId xmlns:a16="http://schemas.microsoft.com/office/drawing/2014/main" id="{3454772B-4A29-3247-A882-1877A1817A9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1508" name="Slide Number Placeholder 3">
            <a:extLst>
              <a:ext uri="{FF2B5EF4-FFF2-40B4-BE49-F238E27FC236}">
                <a16:creationId xmlns:a16="http://schemas.microsoft.com/office/drawing/2014/main" id="{94DDFF09-83C8-D14A-88EA-572DF0C9D31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B4341A1-3D34-154D-972E-C2F6D9CB1E47}" type="slidenum">
              <a:rPr lang="en-US" altLang="en-US">
                <a:solidFill>
                  <a:srgbClr val="006B6D"/>
                </a:solidFill>
              </a:rPr>
              <a:pPr fontAlgn="base">
                <a:spcBef>
                  <a:spcPct val="0"/>
                </a:spcBef>
                <a:spcAft>
                  <a:spcPct val="0"/>
                </a:spcAft>
              </a:pPr>
              <a:t>6</a:t>
            </a:fld>
            <a:endParaRPr lang="en-US" altLang="en-US">
              <a:solidFill>
                <a:srgbClr val="006B6D"/>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6C81ACF4-B727-E249-80C7-1498E38C9AED}"/>
              </a:ext>
            </a:extLst>
          </p:cNvPr>
          <p:cNvSpPr>
            <a:spLocks noGrp="1" noChangeArrowheads="1"/>
          </p:cNvSpPr>
          <p:nvPr>
            <p:ph type="title"/>
          </p:nvPr>
        </p:nvSpPr>
        <p:spPr>
          <a:xfrm>
            <a:off x="382588" y="381000"/>
            <a:ext cx="8515350" cy="1006475"/>
          </a:xfrm>
        </p:spPr>
        <p:txBody>
          <a:bodyPr/>
          <a:lstStyle/>
          <a:p>
            <a:r>
              <a:rPr lang="en-US" altLang="en-US"/>
              <a:t>Trauma-Informed Practice with Youth	</a:t>
            </a:r>
          </a:p>
        </p:txBody>
      </p:sp>
      <p:sp>
        <p:nvSpPr>
          <p:cNvPr id="3" name="Content Placeholder 2">
            <a:extLst>
              <a:ext uri="{FF2B5EF4-FFF2-40B4-BE49-F238E27FC236}">
                <a16:creationId xmlns:a16="http://schemas.microsoft.com/office/drawing/2014/main" id="{4CEA10B9-B7CA-6840-B252-AECC32E09B40}"/>
              </a:ext>
            </a:extLst>
          </p:cNvPr>
          <p:cNvSpPr>
            <a:spLocks noGrp="1"/>
          </p:cNvSpPr>
          <p:nvPr>
            <p:ph idx="1"/>
          </p:nvPr>
        </p:nvSpPr>
        <p:spPr>
          <a:xfrm>
            <a:off x="382588" y="1463675"/>
            <a:ext cx="8453437" cy="4892675"/>
          </a:xfrm>
        </p:spPr>
        <p:txBody>
          <a:bodyPr>
            <a:normAutofit lnSpcReduction="10000"/>
          </a:bodyPr>
          <a:lstStyle/>
          <a:p>
            <a:pPr fontAlgn="auto">
              <a:spcAft>
                <a:spcPts val="0"/>
              </a:spcAft>
              <a:buFont typeface="Arial"/>
              <a:buChar char="•"/>
              <a:defRPr/>
            </a:pPr>
            <a:r>
              <a:rPr lang="en-US" sz="2400" dirty="0"/>
              <a:t>Talk about and honor past relationships while recognizing those who will continue to provide support. </a:t>
            </a:r>
          </a:p>
          <a:p>
            <a:pPr fontAlgn="auto">
              <a:spcAft>
                <a:spcPts val="0"/>
              </a:spcAft>
              <a:buFont typeface="Arial"/>
              <a:buChar char="•"/>
              <a:defRPr/>
            </a:pPr>
            <a:r>
              <a:rPr lang="en-US" sz="2400" dirty="0"/>
              <a:t>Understand the role of historical and intergenerational trauma due to racism. </a:t>
            </a:r>
          </a:p>
          <a:p>
            <a:pPr fontAlgn="auto">
              <a:spcAft>
                <a:spcPts val="0"/>
              </a:spcAft>
              <a:buFont typeface="Arial"/>
              <a:buChar char="•"/>
              <a:defRPr/>
            </a:pPr>
            <a:r>
              <a:rPr lang="en-US" sz="2400" dirty="0"/>
              <a:t>Introduce activities and practices that are particularly useful to help young people begin to heal from their trauma and loss through such practices as mindfulness meditation, restorative yoga and self-guided sports like swimming and running. </a:t>
            </a:r>
          </a:p>
          <a:p>
            <a:pPr fontAlgn="auto">
              <a:spcAft>
                <a:spcPts val="0"/>
              </a:spcAft>
              <a:buFont typeface="Arial"/>
              <a:buChar char="•"/>
              <a:defRPr/>
            </a:pPr>
            <a:r>
              <a:rPr lang="en-US" sz="2400" dirty="0"/>
              <a:t>Some youth may feel that prayer or other spiritual activities are useful for healing. Encourage young people to discuss their faith and cultural traditions; provide opportunities for them to continue to participate in ways and with people meaningful to them.</a:t>
            </a:r>
          </a:p>
        </p:txBody>
      </p:sp>
      <p:sp>
        <p:nvSpPr>
          <p:cNvPr id="87043" name="Footer Placeholder 5">
            <a:extLst>
              <a:ext uri="{FF2B5EF4-FFF2-40B4-BE49-F238E27FC236}">
                <a16:creationId xmlns:a16="http://schemas.microsoft.com/office/drawing/2014/main" id="{075F595E-7987-054F-97CA-E33E0071CC6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7044" name="Slide Number Placeholder 3">
            <a:extLst>
              <a:ext uri="{FF2B5EF4-FFF2-40B4-BE49-F238E27FC236}">
                <a16:creationId xmlns:a16="http://schemas.microsoft.com/office/drawing/2014/main" id="{BA9E4E0A-3EEE-E24D-9388-077BF02E43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27728E1-EF6F-7949-ADFC-6CDB955EB3D3}" type="slidenum">
              <a:rPr lang="en-US" altLang="en-US">
                <a:solidFill>
                  <a:srgbClr val="006B6D"/>
                </a:solidFill>
              </a:rPr>
              <a:pPr fontAlgn="base">
                <a:spcBef>
                  <a:spcPct val="0"/>
                </a:spcBef>
                <a:spcAft>
                  <a:spcPct val="0"/>
                </a:spcAft>
              </a:pPr>
              <a:t>60</a:t>
            </a:fld>
            <a:endParaRPr lang="en-US" altLang="en-US">
              <a:solidFill>
                <a:srgbClr val="006B6D"/>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0B2AF2A7-2B60-8049-8FA5-BD659E4BECF2}"/>
              </a:ext>
            </a:extLst>
          </p:cNvPr>
          <p:cNvSpPr>
            <a:spLocks noGrp="1" noChangeArrowheads="1"/>
          </p:cNvSpPr>
          <p:nvPr>
            <p:ph type="title"/>
          </p:nvPr>
        </p:nvSpPr>
        <p:spPr>
          <a:xfrm>
            <a:off x="314325" y="382588"/>
            <a:ext cx="8639175" cy="1325562"/>
          </a:xfrm>
        </p:spPr>
        <p:txBody>
          <a:bodyPr/>
          <a:lstStyle/>
          <a:p>
            <a:pPr marL="58738"/>
            <a:r>
              <a:rPr lang="en-US" altLang="en-US" dirty="0"/>
              <a:t>Trauma-Informed Practice with Youth (cont.)</a:t>
            </a:r>
          </a:p>
        </p:txBody>
      </p:sp>
      <p:sp>
        <p:nvSpPr>
          <p:cNvPr id="3" name="Content Placeholder 2">
            <a:extLst>
              <a:ext uri="{FF2B5EF4-FFF2-40B4-BE49-F238E27FC236}">
                <a16:creationId xmlns:a16="http://schemas.microsoft.com/office/drawing/2014/main" id="{98366C2C-276D-0B44-8F0A-42C4ABE7BD93}"/>
              </a:ext>
            </a:extLst>
          </p:cNvPr>
          <p:cNvSpPr>
            <a:spLocks noGrp="1"/>
          </p:cNvSpPr>
          <p:nvPr>
            <p:ph idx="1"/>
          </p:nvPr>
        </p:nvSpPr>
        <p:spPr>
          <a:xfrm>
            <a:off x="441325" y="1751013"/>
            <a:ext cx="8204200" cy="4724400"/>
          </a:xfrm>
        </p:spPr>
        <p:txBody>
          <a:bodyPr/>
          <a:lstStyle/>
          <a:p>
            <a:pPr fontAlgn="auto">
              <a:lnSpc>
                <a:spcPct val="100000"/>
              </a:lnSpc>
              <a:spcAft>
                <a:spcPts val="0"/>
              </a:spcAft>
              <a:buFont typeface="Arial"/>
              <a:buChar char="•"/>
              <a:defRPr/>
            </a:pPr>
            <a:r>
              <a:rPr lang="en-US" sz="2400" dirty="0"/>
              <a:t>Listen to and respect young people’s truths that may not align with your beliefs or experiences.</a:t>
            </a:r>
          </a:p>
          <a:p>
            <a:pPr marL="0" indent="0" fontAlgn="auto">
              <a:lnSpc>
                <a:spcPct val="100000"/>
              </a:lnSpc>
              <a:spcAft>
                <a:spcPts val="0"/>
              </a:spcAft>
              <a:buFont typeface="Arial"/>
              <a:buNone/>
              <a:defRPr/>
            </a:pPr>
            <a:endParaRPr lang="en-US" sz="1600" dirty="0"/>
          </a:p>
          <a:p>
            <a:pPr fontAlgn="auto">
              <a:lnSpc>
                <a:spcPct val="100000"/>
              </a:lnSpc>
              <a:spcAft>
                <a:spcPts val="0"/>
              </a:spcAft>
              <a:buFont typeface="Arial"/>
              <a:buChar char="•"/>
              <a:defRPr/>
            </a:pPr>
            <a:r>
              <a:rPr lang="en-US" sz="2400" dirty="0"/>
              <a:t>Have conversations with youth about their hopes and dreams for the future.</a:t>
            </a:r>
          </a:p>
          <a:p>
            <a:pPr marL="0" indent="0" fontAlgn="auto">
              <a:spcAft>
                <a:spcPts val="0"/>
              </a:spcAft>
              <a:buFont typeface="Arial"/>
              <a:buNone/>
              <a:defRPr/>
            </a:pPr>
            <a:endParaRPr lang="en-US" sz="1600" dirty="0"/>
          </a:p>
          <a:p>
            <a:pPr fontAlgn="auto">
              <a:spcAft>
                <a:spcPts val="0"/>
              </a:spcAft>
              <a:buFont typeface="Arial"/>
              <a:buChar char="•"/>
              <a:defRPr/>
            </a:pPr>
            <a:r>
              <a:rPr lang="en-US" sz="2400" dirty="0"/>
              <a:t>Plan as far in advance as possible with young people about upcoming changes and transitions, including changes in caseworkers. Be open about case planning. Let them know what to expect and what resources they will have.</a:t>
            </a:r>
          </a:p>
        </p:txBody>
      </p:sp>
      <p:sp>
        <p:nvSpPr>
          <p:cNvPr id="88067" name="Footer Placeholder 5">
            <a:extLst>
              <a:ext uri="{FF2B5EF4-FFF2-40B4-BE49-F238E27FC236}">
                <a16:creationId xmlns:a16="http://schemas.microsoft.com/office/drawing/2014/main" id="{E8A78330-0187-DA4D-ACDD-67333B89DF41}"/>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8068" name="Slide Number Placeholder 3">
            <a:extLst>
              <a:ext uri="{FF2B5EF4-FFF2-40B4-BE49-F238E27FC236}">
                <a16:creationId xmlns:a16="http://schemas.microsoft.com/office/drawing/2014/main" id="{9320F9C9-EF04-C245-9642-6B4BBC7A892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825081F-922B-5D4F-B042-BB469ED26584}" type="slidenum">
              <a:rPr lang="en-US" altLang="en-US">
                <a:solidFill>
                  <a:srgbClr val="006B6D"/>
                </a:solidFill>
              </a:rPr>
              <a:pPr fontAlgn="base">
                <a:spcBef>
                  <a:spcPct val="0"/>
                </a:spcBef>
                <a:spcAft>
                  <a:spcPct val="0"/>
                </a:spcAft>
              </a:pPr>
              <a:t>61</a:t>
            </a:fld>
            <a:endParaRPr lang="en-US" altLang="en-US">
              <a:solidFill>
                <a:srgbClr val="006B6D"/>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086ABE3C-409E-4341-AE6B-3D75FD69A1EC}"/>
              </a:ext>
            </a:extLst>
          </p:cNvPr>
          <p:cNvSpPr>
            <a:spLocks noGrp="1" noChangeArrowheads="1"/>
          </p:cNvSpPr>
          <p:nvPr>
            <p:ph type="title"/>
          </p:nvPr>
        </p:nvSpPr>
        <p:spPr>
          <a:xfrm>
            <a:off x="628650" y="365125"/>
            <a:ext cx="8515350" cy="1325563"/>
          </a:xfrm>
        </p:spPr>
        <p:txBody>
          <a:bodyPr/>
          <a:lstStyle/>
          <a:p>
            <a:r>
              <a:rPr lang="en-US" altLang="en-US" sz="3600"/>
              <a:t>Reflections</a:t>
            </a:r>
          </a:p>
        </p:txBody>
      </p:sp>
      <p:sp>
        <p:nvSpPr>
          <p:cNvPr id="89090" name="Content Placeholder 2">
            <a:extLst>
              <a:ext uri="{FF2B5EF4-FFF2-40B4-BE49-F238E27FC236}">
                <a16:creationId xmlns:a16="http://schemas.microsoft.com/office/drawing/2014/main" id="{7D1590CD-E946-434D-B849-8AF4A201BC26}"/>
              </a:ext>
            </a:extLst>
          </p:cNvPr>
          <p:cNvSpPr>
            <a:spLocks noGrp="1" noChangeArrowheads="1"/>
          </p:cNvSpPr>
          <p:nvPr>
            <p:ph idx="1"/>
          </p:nvPr>
        </p:nvSpPr>
        <p:spPr bwMode="auto"/>
        <p:txBody>
          <a:bodyPr wrap="square" numCol="1" anchor="t" anchorCtr="0" compatLnSpc="1">
            <a:prstTxWarp prst="textNoShape">
              <a:avLst/>
            </a:prstTxWarp>
          </a:bodyPr>
          <a:lstStyle/>
          <a:p>
            <a:pPr marL="0" indent="0">
              <a:buFont typeface="Arial" panose="020B0604020202020204" pitchFamily="34" charset="0"/>
              <a:buNone/>
            </a:pPr>
            <a:r>
              <a:rPr lang="en-US" altLang="en-US" sz="3300"/>
              <a:t>What elements of being trauma-informed when planning with youth will I incorporate into my practice?</a:t>
            </a:r>
          </a:p>
        </p:txBody>
      </p:sp>
      <p:sp>
        <p:nvSpPr>
          <p:cNvPr id="89091" name="Footer Placeholder 4">
            <a:extLst>
              <a:ext uri="{FF2B5EF4-FFF2-40B4-BE49-F238E27FC236}">
                <a16:creationId xmlns:a16="http://schemas.microsoft.com/office/drawing/2014/main" id="{34FAF190-1AA2-7B4A-8FF9-CBBA054CC28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89092" name="Slide Number Placeholder 5">
            <a:extLst>
              <a:ext uri="{FF2B5EF4-FFF2-40B4-BE49-F238E27FC236}">
                <a16:creationId xmlns:a16="http://schemas.microsoft.com/office/drawing/2014/main" id="{6F8B0D89-F094-C948-B69D-CE3D3C5828E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23D843A-18F3-C346-9C68-1216489B37E9}" type="slidenum">
              <a:rPr lang="en-US" altLang="en-US">
                <a:solidFill>
                  <a:srgbClr val="006B6D"/>
                </a:solidFill>
              </a:rPr>
              <a:pPr fontAlgn="base">
                <a:spcBef>
                  <a:spcPct val="0"/>
                </a:spcBef>
                <a:spcAft>
                  <a:spcPct val="0"/>
                </a:spcAft>
              </a:pPr>
              <a:t>62</a:t>
            </a:fld>
            <a:endParaRPr lang="en-US" altLang="en-US">
              <a:solidFill>
                <a:srgbClr val="006B6D"/>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75D5632F-8F98-7046-A348-29936746CB02}"/>
              </a:ext>
            </a:extLst>
          </p:cNvPr>
          <p:cNvSpPr>
            <a:spLocks noGrp="1" noChangeArrowheads="1"/>
          </p:cNvSpPr>
          <p:nvPr>
            <p:ph type="title"/>
          </p:nvPr>
        </p:nvSpPr>
        <p:spPr>
          <a:xfrm>
            <a:off x="628650" y="2692400"/>
            <a:ext cx="7886700" cy="1473200"/>
          </a:xfrm>
        </p:spPr>
        <p:txBody>
          <a:bodyPr/>
          <a:lstStyle/>
          <a:p>
            <a:r>
              <a:rPr lang="en-US" altLang="en-US" sz="4000" dirty="0"/>
              <a:t>Module Seven: </a:t>
            </a:r>
            <a:br>
              <a:rPr lang="en-US" altLang="en-US" sz="4000" dirty="0"/>
            </a:br>
            <a:r>
              <a:rPr lang="en-US" altLang="en-US" sz="4000" dirty="0"/>
              <a:t>Changing the Narrative About Adolescence</a:t>
            </a:r>
          </a:p>
        </p:txBody>
      </p:sp>
      <p:sp>
        <p:nvSpPr>
          <p:cNvPr id="90114" name="Footer Placeholder 5">
            <a:extLst>
              <a:ext uri="{FF2B5EF4-FFF2-40B4-BE49-F238E27FC236}">
                <a16:creationId xmlns:a16="http://schemas.microsoft.com/office/drawing/2014/main" id="{8E323848-7AC1-7547-AEA4-ECBD595394AF}"/>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0115" name="Slide Number Placeholder 4">
            <a:extLst>
              <a:ext uri="{FF2B5EF4-FFF2-40B4-BE49-F238E27FC236}">
                <a16:creationId xmlns:a16="http://schemas.microsoft.com/office/drawing/2014/main" id="{0CCB5BA4-0C92-AA42-9AC3-73009D136C9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C4AAE2-0A3A-9040-9EEB-E89FFDCB5A97}" type="slidenum">
              <a:rPr lang="en-US" altLang="en-US">
                <a:solidFill>
                  <a:srgbClr val="006B6D"/>
                </a:solidFill>
              </a:rPr>
              <a:pPr fontAlgn="base">
                <a:spcBef>
                  <a:spcPct val="0"/>
                </a:spcBef>
                <a:spcAft>
                  <a:spcPct val="0"/>
                </a:spcAft>
              </a:pPr>
              <a:t>63</a:t>
            </a:fld>
            <a:endParaRPr lang="en-US" altLang="en-US">
              <a:solidFill>
                <a:srgbClr val="006B6D"/>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9751D140-5B0A-DF40-8F4C-0224855F68DA}"/>
              </a:ext>
            </a:extLst>
          </p:cNvPr>
          <p:cNvSpPr>
            <a:spLocks noGrp="1" noChangeArrowheads="1"/>
          </p:cNvSpPr>
          <p:nvPr>
            <p:ph type="title"/>
          </p:nvPr>
        </p:nvSpPr>
        <p:spPr>
          <a:xfrm>
            <a:off x="628650" y="2714625"/>
            <a:ext cx="7886700" cy="1101725"/>
          </a:xfrm>
        </p:spPr>
        <p:txBody>
          <a:bodyPr/>
          <a:lstStyle/>
          <a:p>
            <a:pPr algn="ctr"/>
            <a:r>
              <a:rPr lang="en-US" altLang="en-US" sz="3600"/>
              <a:t>How does the child welfare system think about adolescence?  </a:t>
            </a:r>
            <a:br>
              <a:rPr lang="en-US" altLang="en-US" sz="3600"/>
            </a:br>
            <a:endParaRPr lang="en-US" altLang="en-US" sz="3600"/>
          </a:p>
        </p:txBody>
      </p:sp>
      <p:sp>
        <p:nvSpPr>
          <p:cNvPr id="92162" name="Footer Placeholder 5">
            <a:extLst>
              <a:ext uri="{FF2B5EF4-FFF2-40B4-BE49-F238E27FC236}">
                <a16:creationId xmlns:a16="http://schemas.microsoft.com/office/drawing/2014/main" id="{A9F4994D-DD09-6449-8396-B1ACD5797DB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2163" name="Slide Number Placeholder 3">
            <a:extLst>
              <a:ext uri="{FF2B5EF4-FFF2-40B4-BE49-F238E27FC236}">
                <a16:creationId xmlns:a16="http://schemas.microsoft.com/office/drawing/2014/main" id="{D277075D-52AB-4E4A-BC5D-F9AC2EB3994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61FE4A24-AB40-7B4D-BEB3-1D82FF280418}" type="slidenum">
              <a:rPr lang="en-US" altLang="en-US">
                <a:solidFill>
                  <a:srgbClr val="006B6D"/>
                </a:solidFill>
              </a:rPr>
              <a:pPr fontAlgn="base">
                <a:spcBef>
                  <a:spcPct val="0"/>
                </a:spcBef>
                <a:spcAft>
                  <a:spcPct val="0"/>
                </a:spcAft>
              </a:pPr>
              <a:t>64</a:t>
            </a:fld>
            <a:endParaRPr lang="en-US" altLang="en-US">
              <a:solidFill>
                <a:srgbClr val="006B6D"/>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99AE97CD-7D1E-5F40-9839-91CD04F19497}"/>
              </a:ext>
            </a:extLst>
          </p:cNvPr>
          <p:cNvSpPr>
            <a:spLocks noGrp="1" noChangeArrowheads="1"/>
          </p:cNvSpPr>
          <p:nvPr>
            <p:ph type="title"/>
          </p:nvPr>
        </p:nvSpPr>
        <p:spPr>
          <a:xfrm>
            <a:off x="628650" y="365125"/>
            <a:ext cx="8515350" cy="1325563"/>
          </a:xfrm>
        </p:spPr>
        <p:txBody>
          <a:bodyPr/>
          <a:lstStyle/>
          <a:p>
            <a:r>
              <a:rPr lang="en-US" altLang="en-US"/>
              <a:t>Small Group Activity: Change the Narrative </a:t>
            </a:r>
          </a:p>
        </p:txBody>
      </p:sp>
      <p:sp>
        <p:nvSpPr>
          <p:cNvPr id="93186" name="Content Placeholder 2">
            <a:extLst>
              <a:ext uri="{FF2B5EF4-FFF2-40B4-BE49-F238E27FC236}">
                <a16:creationId xmlns:a16="http://schemas.microsoft.com/office/drawing/2014/main" id="{6C0D1BF6-4700-1542-AB00-1C5F3BF0598F}"/>
              </a:ext>
            </a:extLst>
          </p:cNvPr>
          <p:cNvSpPr>
            <a:spLocks noGrp="1" noChangeArrowheads="1"/>
          </p:cNvSpPr>
          <p:nvPr>
            <p:ph idx="1"/>
          </p:nvPr>
        </p:nvSpPr>
        <p:spPr bwMode="auto">
          <a:xfrm>
            <a:off x="628650" y="1997075"/>
            <a:ext cx="7886700" cy="4724400"/>
          </a:xfrm>
        </p:spPr>
        <p:txBody>
          <a:bodyPr wrap="square" numCol="1" anchor="t" anchorCtr="0" compatLnSpc="1">
            <a:prstTxWarp prst="textNoShape">
              <a:avLst/>
            </a:prstTxWarp>
          </a:bodyPr>
          <a:lstStyle/>
          <a:p>
            <a:r>
              <a:rPr lang="en-US" altLang="en-US" sz="2400"/>
              <a:t>When you hear the words adolescence comes to mind? </a:t>
            </a:r>
          </a:p>
          <a:p>
            <a:endParaRPr lang="en-US" altLang="en-US" sz="2400"/>
          </a:p>
          <a:p>
            <a:r>
              <a:rPr lang="en-US" altLang="en-US" sz="2400"/>
              <a:t>How does supporting healthy adolescent brain development contribute to our communities and society? </a:t>
            </a:r>
          </a:p>
          <a:p>
            <a:endParaRPr lang="en-US" altLang="en-US" sz="2400"/>
          </a:p>
          <a:p>
            <a:r>
              <a:rPr lang="en-US" altLang="en-US" sz="2400"/>
              <a:t>How do social inequities connect to adolescent development and what can be done to address these connections? </a:t>
            </a:r>
          </a:p>
        </p:txBody>
      </p:sp>
      <p:sp>
        <p:nvSpPr>
          <p:cNvPr id="93187" name="Footer Placeholder 5">
            <a:extLst>
              <a:ext uri="{FF2B5EF4-FFF2-40B4-BE49-F238E27FC236}">
                <a16:creationId xmlns:a16="http://schemas.microsoft.com/office/drawing/2014/main" id="{7BF5845D-3E40-084E-B1D5-DAEB45B8088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3188" name="Slide Number Placeholder 3">
            <a:extLst>
              <a:ext uri="{FF2B5EF4-FFF2-40B4-BE49-F238E27FC236}">
                <a16:creationId xmlns:a16="http://schemas.microsoft.com/office/drawing/2014/main" id="{5336CCCC-7D75-0440-9BA9-12E70A621E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158D64D-5F62-9A44-8CC6-72A302F9AC15}" type="slidenum">
              <a:rPr lang="en-US" altLang="en-US">
                <a:solidFill>
                  <a:srgbClr val="006B6D"/>
                </a:solidFill>
              </a:rPr>
              <a:pPr fontAlgn="base">
                <a:spcBef>
                  <a:spcPct val="0"/>
                </a:spcBef>
                <a:spcAft>
                  <a:spcPct val="0"/>
                </a:spcAft>
              </a:pPr>
              <a:t>65</a:t>
            </a:fld>
            <a:endParaRPr lang="en-US" altLang="en-US">
              <a:solidFill>
                <a:srgbClr val="006B6D"/>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FC03C12-C742-314C-9E7F-8A99411F268D}"/>
              </a:ext>
            </a:extLst>
          </p:cNvPr>
          <p:cNvSpPr>
            <a:spLocks noGrp="1" noChangeArrowheads="1"/>
          </p:cNvSpPr>
          <p:nvPr>
            <p:ph type="title"/>
          </p:nvPr>
        </p:nvSpPr>
        <p:spPr>
          <a:xfrm>
            <a:off x="628650" y="365125"/>
            <a:ext cx="8515350" cy="1325563"/>
          </a:xfrm>
        </p:spPr>
        <p:txBody>
          <a:bodyPr/>
          <a:lstStyle/>
          <a:p>
            <a:r>
              <a:rPr lang="en-US" altLang="en-US"/>
              <a:t>Large Group Discussion</a:t>
            </a:r>
          </a:p>
        </p:txBody>
      </p:sp>
      <p:sp>
        <p:nvSpPr>
          <p:cNvPr id="94210" name="Content Placeholder 2">
            <a:extLst>
              <a:ext uri="{FF2B5EF4-FFF2-40B4-BE49-F238E27FC236}">
                <a16:creationId xmlns:a16="http://schemas.microsoft.com/office/drawing/2014/main" id="{99068C55-0F83-C44B-9D0F-B98AE47F1171}"/>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r>
              <a:rPr lang="en-US" altLang="en-US" sz="2400"/>
              <a:t>What message stood out for you? </a:t>
            </a:r>
          </a:p>
          <a:p>
            <a:endParaRPr lang="en-US" altLang="en-US" sz="2400"/>
          </a:p>
          <a:p>
            <a:r>
              <a:rPr lang="en-US" altLang="en-US" sz="2400"/>
              <a:t>How do you think that message can change the narrative for youth in care?</a:t>
            </a:r>
          </a:p>
          <a:p>
            <a:endParaRPr lang="en-US" altLang="en-US" sz="2400"/>
          </a:p>
          <a:p>
            <a:r>
              <a:rPr lang="en-US" altLang="en-US" sz="2400"/>
              <a:t>How can you support changing the narrative through your work with young people? </a:t>
            </a:r>
          </a:p>
          <a:p>
            <a:endParaRPr lang="en-US" altLang="en-US" sz="2400"/>
          </a:p>
          <a:p>
            <a:r>
              <a:rPr lang="en-US" altLang="en-US" sz="2400"/>
              <a:t>Think about completing this sentence stem I can…</a:t>
            </a:r>
          </a:p>
        </p:txBody>
      </p:sp>
      <p:sp>
        <p:nvSpPr>
          <p:cNvPr id="94211" name="Footer Placeholder 5">
            <a:extLst>
              <a:ext uri="{FF2B5EF4-FFF2-40B4-BE49-F238E27FC236}">
                <a16:creationId xmlns:a16="http://schemas.microsoft.com/office/drawing/2014/main" id="{20A70B16-D6B4-9842-B557-E84AEF8C7722}"/>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4212" name="Slide Number Placeholder 3">
            <a:extLst>
              <a:ext uri="{FF2B5EF4-FFF2-40B4-BE49-F238E27FC236}">
                <a16:creationId xmlns:a16="http://schemas.microsoft.com/office/drawing/2014/main" id="{06089AF7-F350-7843-8577-D314A08A2A9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BFE02BD2-7F15-594F-B44A-2AE963929A1C}" type="slidenum">
              <a:rPr lang="en-US" altLang="en-US">
                <a:solidFill>
                  <a:srgbClr val="006B6D"/>
                </a:solidFill>
              </a:rPr>
              <a:pPr fontAlgn="base">
                <a:spcBef>
                  <a:spcPct val="0"/>
                </a:spcBef>
                <a:spcAft>
                  <a:spcPct val="0"/>
                </a:spcAft>
              </a:pPr>
              <a:t>66</a:t>
            </a:fld>
            <a:endParaRPr lang="en-US" altLang="en-US">
              <a:solidFill>
                <a:srgbClr val="006B6D"/>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oter Placeholder 5">
            <a:extLst>
              <a:ext uri="{FF2B5EF4-FFF2-40B4-BE49-F238E27FC236}">
                <a16:creationId xmlns:a16="http://schemas.microsoft.com/office/drawing/2014/main" id="{12EF17D3-A1E7-7941-98CC-0106E0EA3B47}"/>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95234" name="Slide Number Placeholder 1">
            <a:extLst>
              <a:ext uri="{FF2B5EF4-FFF2-40B4-BE49-F238E27FC236}">
                <a16:creationId xmlns:a16="http://schemas.microsoft.com/office/drawing/2014/main" id="{5CE18EE9-0032-0A47-8499-EE15C655091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EC9E7F3-7FEF-CB4C-9FC0-05572E02792F}" type="slidenum">
              <a:rPr lang="en-US" altLang="en-US">
                <a:solidFill>
                  <a:srgbClr val="F37021"/>
                </a:solidFill>
              </a:rPr>
              <a:pPr fontAlgn="base">
                <a:spcBef>
                  <a:spcPct val="0"/>
                </a:spcBef>
                <a:spcAft>
                  <a:spcPct val="0"/>
                </a:spcAft>
              </a:pPr>
              <a:t>67</a:t>
            </a:fld>
            <a:endParaRPr lang="en-US" altLang="en-US">
              <a:solidFill>
                <a:srgbClr val="F37021"/>
              </a:solidFill>
            </a:endParaRPr>
          </a:p>
        </p:txBody>
      </p:sp>
      <p:sp>
        <p:nvSpPr>
          <p:cNvPr id="95235" name="Title 1">
            <a:extLst>
              <a:ext uri="{FF2B5EF4-FFF2-40B4-BE49-F238E27FC236}">
                <a16:creationId xmlns:a16="http://schemas.microsoft.com/office/drawing/2014/main" id="{0B4B4FE8-B639-AA4F-B8CB-E1B5952F92AE}"/>
              </a:ext>
            </a:extLst>
          </p:cNvPr>
          <p:cNvSpPr txBox="1">
            <a:spLocks noChangeArrowheads="1"/>
          </p:cNvSpPr>
          <p:nvPr/>
        </p:nvSpPr>
        <p:spPr bwMode="auto">
          <a:xfrm>
            <a:off x="238125" y="2566988"/>
            <a:ext cx="7886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fontAlgn="base">
              <a:spcBef>
                <a:spcPct val="0"/>
              </a:spcBef>
              <a:spcAft>
                <a:spcPct val="0"/>
              </a:spcAft>
              <a:defRPr>
                <a:solidFill>
                  <a:schemeClr val="tx1"/>
                </a:solidFill>
                <a:latin typeface="Arial" panose="020B0604020202020204" pitchFamily="34" charset="0"/>
              </a:defRPr>
            </a:lvl6pPr>
            <a:lvl7pPr marL="2971800" indent="-228600" defTabSz="685800" fontAlgn="base">
              <a:spcBef>
                <a:spcPct val="0"/>
              </a:spcBef>
              <a:spcAft>
                <a:spcPct val="0"/>
              </a:spcAft>
              <a:defRPr>
                <a:solidFill>
                  <a:schemeClr val="tx1"/>
                </a:solidFill>
                <a:latin typeface="Arial" panose="020B0604020202020204" pitchFamily="34" charset="0"/>
              </a:defRPr>
            </a:lvl7pPr>
            <a:lvl8pPr marL="3429000" indent="-228600" defTabSz="685800" fontAlgn="base">
              <a:spcBef>
                <a:spcPct val="0"/>
              </a:spcBef>
              <a:spcAft>
                <a:spcPct val="0"/>
              </a:spcAft>
              <a:defRPr>
                <a:solidFill>
                  <a:schemeClr val="tx1"/>
                </a:solidFill>
                <a:latin typeface="Arial" panose="020B0604020202020204" pitchFamily="34" charset="0"/>
              </a:defRPr>
            </a:lvl8pPr>
            <a:lvl9pPr marL="3886200" indent="-228600" defTabSz="685800" fontAlgn="base">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en-US" altLang="en-US" sz="4000" b="1">
                <a:solidFill>
                  <a:schemeClr val="bg1"/>
                </a:solidFill>
              </a:rPr>
              <a:t>Thank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8F0759A4-6F33-9946-8775-BA04B6D3B178}"/>
              </a:ext>
            </a:extLst>
          </p:cNvPr>
          <p:cNvSpPr>
            <a:spLocks noGrp="1" noChangeArrowheads="1"/>
          </p:cNvSpPr>
          <p:nvPr>
            <p:ph type="title"/>
          </p:nvPr>
        </p:nvSpPr>
        <p:spPr>
          <a:xfrm>
            <a:off x="628650" y="2581275"/>
            <a:ext cx="7886700" cy="847725"/>
          </a:xfrm>
        </p:spPr>
        <p:txBody>
          <a:bodyPr/>
          <a:lstStyle/>
          <a:p>
            <a:r>
              <a:rPr lang="en-US" altLang="en-US" sz="4000" dirty="0"/>
              <a:t>Module One: </a:t>
            </a:r>
            <a:br>
              <a:rPr lang="en-US" altLang="en-US" sz="4000" dirty="0"/>
            </a:br>
            <a:r>
              <a:rPr lang="en-US" altLang="en-US" sz="4000" dirty="0"/>
              <a:t>Setting the Stage</a:t>
            </a:r>
          </a:p>
        </p:txBody>
      </p:sp>
      <p:sp>
        <p:nvSpPr>
          <p:cNvPr id="22530" name="Footer Placeholder 5">
            <a:extLst>
              <a:ext uri="{FF2B5EF4-FFF2-40B4-BE49-F238E27FC236}">
                <a16:creationId xmlns:a16="http://schemas.microsoft.com/office/drawing/2014/main" id="{E913F531-B9E8-B344-A640-04EAB66205A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2531" name="Slide Number Placeholder 4">
            <a:extLst>
              <a:ext uri="{FF2B5EF4-FFF2-40B4-BE49-F238E27FC236}">
                <a16:creationId xmlns:a16="http://schemas.microsoft.com/office/drawing/2014/main" id="{41E591BB-FABC-B841-916B-5FE08B48F75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55B4D033-3E46-B14E-B3A0-7BA58AD4C3D8}" type="slidenum">
              <a:rPr lang="en-US" altLang="en-US">
                <a:solidFill>
                  <a:srgbClr val="006B6D"/>
                </a:solidFill>
              </a:rPr>
              <a:pPr fontAlgn="base">
                <a:spcBef>
                  <a:spcPct val="0"/>
                </a:spcBef>
                <a:spcAft>
                  <a:spcPct val="0"/>
                </a:spcAft>
              </a:pPr>
              <a:t>7</a:t>
            </a:fld>
            <a:endParaRPr lang="en-US" altLang="en-US">
              <a:solidFill>
                <a:srgbClr val="006B6D"/>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AC78C88C-3FB1-2045-8A43-447ED8D7D070}"/>
              </a:ext>
            </a:extLst>
          </p:cNvPr>
          <p:cNvSpPr>
            <a:spLocks noGrp="1" noChangeArrowheads="1"/>
          </p:cNvSpPr>
          <p:nvPr>
            <p:ph type="title"/>
          </p:nvPr>
        </p:nvSpPr>
        <p:spPr>
          <a:xfrm>
            <a:off x="628650" y="365125"/>
            <a:ext cx="8515350" cy="1325563"/>
          </a:xfrm>
        </p:spPr>
        <p:txBody>
          <a:bodyPr/>
          <a:lstStyle/>
          <a:p>
            <a:r>
              <a:rPr lang="en-US" altLang="en-US"/>
              <a:t>Walkabout</a:t>
            </a:r>
          </a:p>
        </p:txBody>
      </p:sp>
      <p:sp>
        <p:nvSpPr>
          <p:cNvPr id="24578" name="Content Placeholder 2">
            <a:extLst>
              <a:ext uri="{FF2B5EF4-FFF2-40B4-BE49-F238E27FC236}">
                <a16:creationId xmlns:a16="http://schemas.microsoft.com/office/drawing/2014/main" id="{71AF3CF4-38A2-EF46-A1DE-6575A3E5401A}"/>
              </a:ext>
            </a:extLst>
          </p:cNvPr>
          <p:cNvSpPr>
            <a:spLocks noGrp="1" noChangeArrowheads="1"/>
          </p:cNvSpPr>
          <p:nvPr>
            <p:ph idx="1"/>
          </p:nvPr>
        </p:nvSpPr>
        <p:spPr bwMode="auto">
          <a:xfrm>
            <a:off x="628650" y="1463675"/>
            <a:ext cx="7886700" cy="4722813"/>
          </a:xfrm>
        </p:spPr>
        <p:txBody>
          <a:bodyPr wrap="square" numCol="1" anchor="t" anchorCtr="0" compatLnSpc="1">
            <a:prstTxWarp prst="textNoShape">
              <a:avLst/>
            </a:prstTxWarp>
          </a:bodyPr>
          <a:lstStyle/>
          <a:p>
            <a:endParaRPr lang="en-US" altLang="en-US" sz="2400"/>
          </a:p>
          <a:p>
            <a:r>
              <a:rPr lang="en-US" altLang="en-US" sz="2400"/>
              <a:t>What is a strength you have working with young people?</a:t>
            </a:r>
          </a:p>
          <a:p>
            <a:r>
              <a:rPr lang="en-US" altLang="en-US" sz="2400"/>
              <a:t>What is one challenge you have working with young people?</a:t>
            </a:r>
          </a:p>
          <a:p>
            <a:r>
              <a:rPr lang="en-US" altLang="en-US" sz="2400"/>
              <a:t>What is one burning issue you would like to see addressed in this training?</a:t>
            </a:r>
          </a:p>
          <a:p>
            <a:r>
              <a:rPr lang="en-US" altLang="en-US" sz="2400"/>
              <a:t>What is one strategy you have used to engaged young people in planning for their future?</a:t>
            </a:r>
          </a:p>
          <a:p>
            <a:endParaRPr lang="en-US" altLang="en-US" sz="2000"/>
          </a:p>
        </p:txBody>
      </p:sp>
      <p:sp>
        <p:nvSpPr>
          <p:cNvPr id="24579" name="Footer Placeholder 5">
            <a:extLst>
              <a:ext uri="{FF2B5EF4-FFF2-40B4-BE49-F238E27FC236}">
                <a16:creationId xmlns:a16="http://schemas.microsoft.com/office/drawing/2014/main" id="{B9DF3F63-0318-F042-82B3-53E639A05B29}"/>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4580" name="Slide Number Placeholder 3">
            <a:extLst>
              <a:ext uri="{FF2B5EF4-FFF2-40B4-BE49-F238E27FC236}">
                <a16:creationId xmlns:a16="http://schemas.microsoft.com/office/drawing/2014/main" id="{4EE2303C-AE01-9E49-9D34-675590CFAB2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3AEEC4F-2F65-7E4F-86C5-6B686B1244CD}" type="slidenum">
              <a:rPr lang="en-US" altLang="en-US">
                <a:solidFill>
                  <a:srgbClr val="006B6D"/>
                </a:solidFill>
              </a:rPr>
              <a:pPr fontAlgn="base">
                <a:spcBef>
                  <a:spcPct val="0"/>
                </a:spcBef>
                <a:spcAft>
                  <a:spcPct val="0"/>
                </a:spcAft>
              </a:pPr>
              <a:t>8</a:t>
            </a:fld>
            <a:endParaRPr lang="en-US" altLang="en-US">
              <a:solidFill>
                <a:srgbClr val="006B6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52B97420-D57C-1340-B408-83336E6300A6}"/>
              </a:ext>
            </a:extLst>
          </p:cNvPr>
          <p:cNvSpPr>
            <a:spLocks noGrp="1" noChangeArrowheads="1"/>
          </p:cNvSpPr>
          <p:nvPr>
            <p:ph type="title"/>
          </p:nvPr>
        </p:nvSpPr>
        <p:spPr>
          <a:xfrm>
            <a:off x="628650" y="2663825"/>
            <a:ext cx="7886700" cy="847725"/>
          </a:xfrm>
        </p:spPr>
        <p:txBody>
          <a:bodyPr/>
          <a:lstStyle/>
          <a:p>
            <a:r>
              <a:rPr lang="en-US" altLang="en-US" sz="4000" dirty="0"/>
              <a:t>Module 2: </a:t>
            </a:r>
            <a:br>
              <a:rPr lang="en-US" altLang="en-US" sz="4000" dirty="0"/>
            </a:br>
            <a:r>
              <a:rPr lang="en-US" altLang="en-US" sz="4000" dirty="0"/>
              <a:t>Letter to a Child</a:t>
            </a:r>
          </a:p>
        </p:txBody>
      </p:sp>
      <p:sp>
        <p:nvSpPr>
          <p:cNvPr id="25602" name="Footer Placeholder 5">
            <a:extLst>
              <a:ext uri="{FF2B5EF4-FFF2-40B4-BE49-F238E27FC236}">
                <a16:creationId xmlns:a16="http://schemas.microsoft.com/office/drawing/2014/main" id="{05ED6BE9-D3A7-294C-B2B1-775CA3E959C6}"/>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a:solidFill>
                  <a:srgbClr val="F37021"/>
                </a:solidFill>
              </a:rPr>
              <a:t>NASW – NASW FOUNDATION</a:t>
            </a:r>
          </a:p>
        </p:txBody>
      </p:sp>
      <p:sp>
        <p:nvSpPr>
          <p:cNvPr id="25603" name="Slide Number Placeholder 4">
            <a:extLst>
              <a:ext uri="{FF2B5EF4-FFF2-40B4-BE49-F238E27FC236}">
                <a16:creationId xmlns:a16="http://schemas.microsoft.com/office/drawing/2014/main" id="{A1697C2F-DC87-E44A-9FFE-41CADE46EFD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F1CEA3A4-254B-144A-9859-1BDD765FA69C}" type="slidenum">
              <a:rPr lang="en-US" altLang="en-US">
                <a:solidFill>
                  <a:srgbClr val="006B6D"/>
                </a:solidFill>
              </a:rPr>
              <a:pPr fontAlgn="base">
                <a:spcBef>
                  <a:spcPct val="0"/>
                </a:spcBef>
                <a:spcAft>
                  <a:spcPct val="0"/>
                </a:spcAft>
              </a:pPr>
              <a:t>9</a:t>
            </a:fld>
            <a:endParaRPr lang="en-US" altLang="en-US">
              <a:solidFill>
                <a:srgbClr val="006B6D"/>
              </a:solidFill>
            </a:endParaRPr>
          </a:p>
        </p:txBody>
      </p:sp>
    </p:spTree>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S-WI-CUNY-PSP_PowerPoint-template [Autosaved]" id="{F0D9CACC-BF68-A349-A007-54830955BDCB}" vid="{FF330685-345E-2A41-9530-43D3705A8B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71c875f-9e36-463c-b368-5c5870634cf2" xsi:nil="true"/>
    <lcf76f155ced4ddcb4097134ff3c332f xmlns="dfc80c4b-6fa3-477c-9f87-410f15734463">
      <Terms xmlns="http://schemas.microsoft.com/office/infopath/2007/PartnerControls"/>
    </lcf76f155ced4ddcb4097134ff3c332f>
    <_Flow_SignoffStatus xmlns="dfc80c4b-6fa3-477c-9f87-410f15734463" xsi:nil="true"/>
    <Date xmlns="dfc80c4b-6fa3-477c-9f87-410f15734463" xsi:nil="true"/>
    <Document_x0020_Category xmlns="dfc80c4b-6fa3-477c-9f87-410f15734463" xsi:nil="true"/>
    <MediaLengthInSeconds xmlns="dfc80c4b-6fa3-477c-9f87-410f15734463" xsi:nil="true"/>
    <SharedWithUsers xmlns="071c875f-9e36-463c-b368-5c5870634cf2">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70D736FBD75C4CA883685263A9457B" ma:contentTypeVersion="19" ma:contentTypeDescription="Create a new document." ma:contentTypeScope="" ma:versionID="22ace18ac81498c8617e2198134457a3">
  <xsd:schema xmlns:xsd="http://www.w3.org/2001/XMLSchema" xmlns:xs="http://www.w3.org/2001/XMLSchema" xmlns:p="http://schemas.microsoft.com/office/2006/metadata/properties" xmlns:ns2="dfc80c4b-6fa3-477c-9f87-410f15734463" xmlns:ns3="071c875f-9e36-463c-b368-5c5870634cf2" targetNamespace="http://schemas.microsoft.com/office/2006/metadata/properties" ma:root="true" ma:fieldsID="f2f0211ba02e8f499748d3600a25462c" ns2:_="" ns3:_="">
    <xsd:import namespace="dfc80c4b-6fa3-477c-9f87-410f15734463"/>
    <xsd:import namespace="071c875f-9e36-463c-b368-5c5870634cf2"/>
    <xsd:element name="properties">
      <xsd:complexType>
        <xsd:sequence>
          <xsd:element name="documentManagement">
            <xsd:complexType>
              <xsd:all>
                <xsd:element ref="ns2:MediaServiceMetadata" minOccurs="0"/>
                <xsd:element ref="ns2:MediaServiceFastMetadata" minOccurs="0"/>
                <xsd:element ref="ns2:Document_x0020_Category" minOccurs="0"/>
                <xsd:element ref="ns3:SharedWithUsers" minOccurs="0"/>
                <xsd:element ref="ns2:MediaServiceAutoTags" minOccurs="0"/>
                <xsd:element ref="ns2:MediaServiceDateTaken" minOccurs="0"/>
                <xsd:element ref="ns2:MediaServiceOCR" minOccurs="0"/>
                <xsd:element ref="ns3:SharedWithDetails" minOccurs="0"/>
                <xsd:element ref="ns2:MediaServiceLocation" minOccurs="0"/>
                <xsd:element ref="ns2:MediaServiceEventHashCode" minOccurs="0"/>
                <xsd:element ref="ns2:MediaServiceGenerationTime" minOccurs="0"/>
                <xsd:element ref="ns2:_Flow_SignoffStatus" minOccurs="0"/>
                <xsd:element ref="ns2:MediaServiceAutoKeyPoints" minOccurs="0"/>
                <xsd:element ref="ns2:MediaServiceKeyPoints" minOccurs="0"/>
                <xsd:element ref="ns2:Dat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80c4b-6fa3-477c-9f87-410f1573446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Document_x0020_Category" ma:index="10" nillable="true" ma:displayName="Document Category" ma:internalName="Document_x0020_Category">
      <xsd:simpleType>
        <xsd:restriction base="dms:Choice">
          <xsd:enumeration value="Help"/>
          <xsd:enumeration value="Information"/>
          <xsd:enumeration value="Policy"/>
        </xsd:restriction>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_Flow_SignoffStatus" ma:index="19" nillable="true" ma:displayName="Sign-off status" ma:internalName="Sign_x002d_off_x0020_status">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Date" ma:index="22" nillable="true" ma:displayName="Date" ma:format="DateOnly" ma:internalName="Dat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b90debd-ee09-4e04-a4c4-812a7ed26de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1c875f-9e36-463c-b368-5c5870634cf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ab5828d-8cdd-453a-a55c-ac745697f0dc}" ma:internalName="TaxCatchAll" ma:showField="CatchAllData" ma:web="071c875f-9e36-463c-b368-5c5870634c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48F1A8-ACB8-4031-AABA-BBBE425F61A7}">
  <ds:schemaRefs>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http://schemas.microsoft.com/office/infopath/2007/PartnerControls"/>
    <ds:schemaRef ds:uri="11d65098-8ef3-4d2d-9eb9-bcd24ea44e49"/>
    <ds:schemaRef ds:uri="0f708cff-2e9b-4f08-bc58-c81d1a4fe008"/>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B21C596-9E13-4224-B86F-A727B03C33E4}"/>
</file>

<file path=customXml/itemProps3.xml><?xml version="1.0" encoding="utf-8"?>
<ds:datastoreItem xmlns:ds="http://schemas.openxmlformats.org/officeDocument/2006/customXml" ds:itemID="{FD6B748E-4788-462A-B4D3-A2C99B3B0F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12564</TotalTime>
  <Words>3018</Words>
  <Application>Microsoft Office PowerPoint</Application>
  <PresentationFormat>On-screen Show (4:3)</PresentationFormat>
  <Paragraphs>440</Paragraphs>
  <Slides>67</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67</vt:i4>
      </vt:variant>
    </vt:vector>
  </HeadingPairs>
  <TitlesOfParts>
    <vt:vector size="70" baseType="lpstr">
      <vt:lpstr>Arial</vt:lpstr>
      <vt:lpstr>Calibri</vt:lpstr>
      <vt:lpstr>2_Custom Design</vt:lpstr>
      <vt:lpstr>        Integrating Adolescent Brain Development into Child Welfare Practice with Older Youth  Day One (Modules 1 to 7) PowerPoint Slides for Using the Curriculum </vt:lpstr>
      <vt:lpstr>Acknowledgement  </vt:lpstr>
      <vt:lpstr>Competencies</vt:lpstr>
      <vt:lpstr>Competencies (cont.)</vt:lpstr>
      <vt:lpstr>Learning Objectives</vt:lpstr>
      <vt:lpstr>Learning Objectives (cont.)</vt:lpstr>
      <vt:lpstr>Module One:  Setting the Stage</vt:lpstr>
      <vt:lpstr>Walkabout</vt:lpstr>
      <vt:lpstr>Module 2:  Letter to a Child</vt:lpstr>
      <vt:lpstr>Letter to a Child</vt:lpstr>
      <vt:lpstr>Statistics on Foster Youth</vt:lpstr>
      <vt:lpstr>Statistics on Foster Youth (cont.)</vt:lpstr>
      <vt:lpstr>Let’s look at some qualitative educational data:</vt:lpstr>
      <vt:lpstr>Let’s look at some qualitative educational data:</vt:lpstr>
      <vt:lpstr>  Discussion Questions:</vt:lpstr>
      <vt:lpstr>Reflections</vt:lpstr>
      <vt:lpstr>Module 3:  Adolescent Development</vt:lpstr>
      <vt:lpstr>When we think of adolescents in general, what words come to mind?</vt:lpstr>
      <vt:lpstr>During adolescence…</vt:lpstr>
      <vt:lpstr>How do race, gender, and identity influence our perceptions of youth behavior?</vt:lpstr>
      <vt:lpstr>Activity:  Developmental Tasks</vt:lpstr>
      <vt:lpstr>Family Privilege</vt:lpstr>
      <vt:lpstr>What are some “normal” developmental tasks that young people in care are often disconnected from?</vt:lpstr>
      <vt:lpstr>Activity:  Think Back</vt:lpstr>
      <vt:lpstr>What were some of the positive memories you have of your older adolescence?   What were some of your worries during your older adolescence?</vt:lpstr>
      <vt:lpstr>    Audio Story</vt:lpstr>
      <vt:lpstr>Audio Story</vt:lpstr>
      <vt:lpstr>Reflections</vt:lpstr>
      <vt:lpstr>Module Four:  The Developing Adolescent Brain</vt:lpstr>
      <vt:lpstr>Quick Quiz </vt:lpstr>
      <vt:lpstr>Video: How the Brain Develops</vt:lpstr>
      <vt:lpstr>How the Brain Develops</vt:lpstr>
      <vt:lpstr>What’s happening in the adolescent brain?</vt:lpstr>
      <vt:lpstr>What’s happening in the adolescent brain?</vt:lpstr>
      <vt:lpstr>Video: “Why the teenage brain has an evolutionary advantage”</vt:lpstr>
      <vt:lpstr>Small Group Activity:  Brain Building Strategies</vt:lpstr>
      <vt:lpstr>Reflections</vt:lpstr>
      <vt:lpstr>Module Five:  The 3R’s of Adolescent Brain Development</vt:lpstr>
      <vt:lpstr>Neurological Research Shows:</vt:lpstr>
      <vt:lpstr>Hot and Cold Cognition</vt:lpstr>
      <vt:lpstr>Partner Activity: Discussion Questions</vt:lpstr>
      <vt:lpstr>Three major aspects of the brain that are especially active and undergoing changes during adolescence</vt:lpstr>
      <vt:lpstr>Regulation</vt:lpstr>
      <vt:lpstr>In what ways can you support young  people in making thoughtful decisions in stressful or high-pressure situations?</vt:lpstr>
      <vt:lpstr>Regulation</vt:lpstr>
      <vt:lpstr>Partner Activity: Discussion Questions</vt:lpstr>
      <vt:lpstr>Relationships</vt:lpstr>
      <vt:lpstr>Discussion Questions</vt:lpstr>
      <vt:lpstr>Circles of Support</vt:lpstr>
      <vt:lpstr>Rewards</vt:lpstr>
      <vt:lpstr>Partner Activity: Discussion Questions</vt:lpstr>
      <vt:lpstr>Rewards</vt:lpstr>
      <vt:lpstr>Discussion Question</vt:lpstr>
      <vt:lpstr>Small Group Activity: Case Study</vt:lpstr>
      <vt:lpstr>Reflections</vt:lpstr>
      <vt:lpstr>Module Six:  Trauma and Healing </vt:lpstr>
      <vt:lpstr>Three Common Elements of Trauma</vt:lpstr>
      <vt:lpstr>Some elements of being trauma-informed when planning with youth</vt:lpstr>
      <vt:lpstr>Small Group Activity:  Trauma-Informed Practice </vt:lpstr>
      <vt:lpstr>Trauma-Informed Practice with Youth </vt:lpstr>
      <vt:lpstr>Trauma-Informed Practice with Youth (cont.)</vt:lpstr>
      <vt:lpstr>Reflections</vt:lpstr>
      <vt:lpstr>Module Seven:  Changing the Narrative About Adolescence</vt:lpstr>
      <vt:lpstr>How does the child welfare system think about adolescence?   </vt:lpstr>
      <vt:lpstr>Small Group Activity: Change the Narrative </vt:lpstr>
      <vt:lpstr>Large Group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FTC Values</dc:title>
  <dc:creator>Merkel-holguin, Lisa</dc:creator>
  <cp:lastModifiedBy>Shaver, David</cp:lastModifiedBy>
  <cp:revision>209</cp:revision>
  <cp:lastPrinted>2019-08-21T13:04:28Z</cp:lastPrinted>
  <dcterms:created xsi:type="dcterms:W3CDTF">2016-09-19T21:43:31Z</dcterms:created>
  <dcterms:modified xsi:type="dcterms:W3CDTF">2022-04-27T18:41:22Z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das345@pitt.edu</vt:lpwstr>
  </property>
  <property fmtid="{D5CDD505-2E9C-101B-9397-08002B2CF9AE}" pid="3" name="Offisync_ServerID">
    <vt:lpwstr>cbba66ef-4227-4f40-a947-057954e70427</vt:lpwstr>
  </property>
  <property fmtid="{D5CDD505-2E9C-101B-9397-08002B2CF9AE}" pid="4" name="Offisync_ProviderInitializationData">
    <vt:lpwstr>https://community.aecf.org</vt:lpwstr>
  </property>
  <property fmtid="{D5CDD505-2E9C-101B-9397-08002B2CF9AE}" pid="5" name="Offisync_UniqueId">
    <vt:lpwstr>23786</vt:lpwstr>
  </property>
  <property fmtid="{D5CDD505-2E9C-101B-9397-08002B2CF9AE}" pid="6" name="Offisync_UpdateToken">
    <vt:lpwstr>2</vt:lpwstr>
  </property>
  <property fmtid="{D5CDD505-2E9C-101B-9397-08002B2CF9AE}" pid="7" name="Jive_VersionGuid">
    <vt:lpwstr>7bf055a4-c4a7-4989-90b3-eb6605c5e0ad</vt:lpwstr>
  </property>
  <property fmtid="{D5CDD505-2E9C-101B-9397-08002B2CF9AE}" pid="8" name="ContentTypeId">
    <vt:lpwstr>0x0101008670D736FBD75C4CA883685263A9457B</vt:lpwstr>
  </property>
  <property fmtid="{D5CDD505-2E9C-101B-9397-08002B2CF9AE}" pid="9" name="Order">
    <vt:lpwstr>34363900.0000000</vt:lpwstr>
  </property>
  <property fmtid="{D5CDD505-2E9C-101B-9397-08002B2CF9AE}" pid="10" name="xd_ProgID">
    <vt:lpwstr/>
  </property>
  <property fmtid="{D5CDD505-2E9C-101B-9397-08002B2CF9AE}" pid="11" name="MediaServiceImageTags">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